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10" r:id="rId2"/>
    <p:sldId id="270" r:id="rId3"/>
    <p:sldId id="271" r:id="rId4"/>
    <p:sldId id="302" r:id="rId5"/>
    <p:sldId id="311" r:id="rId6"/>
    <p:sldId id="337" r:id="rId7"/>
    <p:sldId id="312" r:id="rId8"/>
    <p:sldId id="345" r:id="rId9"/>
    <p:sldId id="313" r:id="rId10"/>
    <p:sldId id="318" r:id="rId11"/>
    <p:sldId id="317" r:id="rId12"/>
    <p:sldId id="316" r:id="rId13"/>
    <p:sldId id="319" r:id="rId14"/>
    <p:sldId id="320" r:id="rId15"/>
    <p:sldId id="315" r:id="rId16"/>
    <p:sldId id="323" r:id="rId17"/>
    <p:sldId id="322" r:id="rId18"/>
    <p:sldId id="321" r:id="rId19"/>
    <p:sldId id="347" r:id="rId20"/>
    <p:sldId id="314" r:id="rId21"/>
    <p:sldId id="334" r:id="rId22"/>
    <p:sldId id="333" r:id="rId23"/>
    <p:sldId id="332" r:id="rId24"/>
    <p:sldId id="331" r:id="rId25"/>
    <p:sldId id="335" r:id="rId26"/>
    <p:sldId id="330" r:id="rId27"/>
    <p:sldId id="329" r:id="rId28"/>
    <p:sldId id="328" r:id="rId29"/>
    <p:sldId id="346" r:id="rId30"/>
    <p:sldId id="327" r:id="rId31"/>
    <p:sldId id="339" r:id="rId32"/>
    <p:sldId id="338" r:id="rId33"/>
    <p:sldId id="340" r:id="rId34"/>
    <p:sldId id="341" r:id="rId35"/>
    <p:sldId id="342" r:id="rId36"/>
    <p:sldId id="343" r:id="rId37"/>
    <p:sldId id="326" r:id="rId38"/>
    <p:sldId id="325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AE85237-A488-4458-9BDF-03FD44CB410D}">
          <p14:sldIdLst>
            <p14:sldId id="310"/>
            <p14:sldId id="270"/>
            <p14:sldId id="271"/>
            <p14:sldId id="302"/>
            <p14:sldId id="311"/>
            <p14:sldId id="337"/>
            <p14:sldId id="312"/>
            <p14:sldId id="345"/>
            <p14:sldId id="313"/>
            <p14:sldId id="318"/>
            <p14:sldId id="317"/>
            <p14:sldId id="316"/>
            <p14:sldId id="319"/>
            <p14:sldId id="320"/>
            <p14:sldId id="315"/>
            <p14:sldId id="323"/>
            <p14:sldId id="322"/>
            <p14:sldId id="321"/>
            <p14:sldId id="347"/>
            <p14:sldId id="314"/>
            <p14:sldId id="334"/>
            <p14:sldId id="333"/>
            <p14:sldId id="332"/>
            <p14:sldId id="331"/>
            <p14:sldId id="335"/>
            <p14:sldId id="330"/>
            <p14:sldId id="329"/>
            <p14:sldId id="328"/>
            <p14:sldId id="346"/>
            <p14:sldId id="327"/>
            <p14:sldId id="339"/>
            <p14:sldId id="338"/>
            <p14:sldId id="340"/>
            <p14:sldId id="341"/>
            <p14:sldId id="342"/>
            <p14:sldId id="343"/>
            <p14:sldId id="326"/>
            <p14:sldId id="325"/>
          </p14:sldIdLst>
        </p14:section>
        <p14:section name="Раздел без заголовка" id="{CEAC29BB-B172-432B-93AC-EC868A79828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FF"/>
    <a:srgbClr val="CC66FF"/>
    <a:srgbClr val="FF00FF"/>
    <a:srgbClr val="FF66FF"/>
    <a:srgbClr val="FF99FF"/>
    <a:srgbClr val="713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10" y="-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5B6EFD-1537-4E32-9993-D19D656322E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7DBAE93-10DA-48B5-AAB0-67C08A514C89}">
      <dgm:prSet phldrT="[Текст]" custT="1"/>
      <dgm:spPr/>
      <dgm:t>
        <a:bodyPr/>
        <a:lstStyle/>
        <a:p>
          <a:pPr algn="l"/>
          <a:r>
            <a:rPr lang="ru-RU" sz="1600" b="1" dirty="0" smtClean="0"/>
            <a:t>Выполнение участниками олимпиады олимпиадных заданий                              в аудиториях (1-2 чел. за партой)</a:t>
          </a:r>
          <a:endParaRPr lang="ru-RU" sz="1600" b="1" dirty="0"/>
        </a:p>
      </dgm:t>
    </dgm:pt>
    <dgm:pt modelId="{1846DE71-28BF-4A31-BF8B-F77EDB08B500}" type="parTrans" cxnId="{9FFF25E0-FEE7-4051-86DB-E972DCD3A223}">
      <dgm:prSet/>
      <dgm:spPr/>
      <dgm:t>
        <a:bodyPr/>
        <a:lstStyle/>
        <a:p>
          <a:endParaRPr lang="ru-RU"/>
        </a:p>
      </dgm:t>
    </dgm:pt>
    <dgm:pt modelId="{759A0FBE-FFC2-48D8-80DA-507226368BA4}" type="sibTrans" cxnId="{9FFF25E0-FEE7-4051-86DB-E972DCD3A223}">
      <dgm:prSet/>
      <dgm:spPr/>
      <dgm:t>
        <a:bodyPr/>
        <a:lstStyle/>
        <a:p>
          <a:endParaRPr lang="ru-RU"/>
        </a:p>
      </dgm:t>
    </dgm:pt>
    <dgm:pt modelId="{6D15E414-D320-48C2-B3E3-D35F1EB1DF5A}">
      <dgm:prSet phldrT="[Текст]" custT="1"/>
      <dgm:spPr/>
      <dgm:t>
        <a:bodyPr/>
        <a:lstStyle/>
        <a:p>
          <a:pPr algn="just"/>
          <a:r>
            <a:rPr lang="ru-RU" sz="1600" b="1" dirty="0" smtClean="0"/>
            <a:t>Прием передачи олимпиадных работ организаторами                                в аудитории ответственному организатору осуществляется                        в штабе олимпиады</a:t>
          </a:r>
          <a:endParaRPr lang="ru-RU" sz="1600" b="1" dirty="0"/>
        </a:p>
      </dgm:t>
    </dgm:pt>
    <dgm:pt modelId="{323C8942-3032-4F4A-85D0-1E44B95A33C1}" type="parTrans" cxnId="{74A352E4-1B39-484E-8D84-8DEB42673D01}">
      <dgm:prSet/>
      <dgm:spPr/>
      <dgm:t>
        <a:bodyPr/>
        <a:lstStyle/>
        <a:p>
          <a:endParaRPr lang="ru-RU"/>
        </a:p>
      </dgm:t>
    </dgm:pt>
    <dgm:pt modelId="{0CC3C203-3A60-4A33-B43E-11A1263F880E}" type="sibTrans" cxnId="{74A352E4-1B39-484E-8D84-8DEB42673D01}">
      <dgm:prSet/>
      <dgm:spPr/>
      <dgm:t>
        <a:bodyPr/>
        <a:lstStyle/>
        <a:p>
          <a:endParaRPr lang="ru-RU"/>
        </a:p>
      </dgm:t>
    </dgm:pt>
    <dgm:pt modelId="{65A64C37-5D64-4DC7-B026-0B4231AB3312}">
      <dgm:prSet phldrT="[Текст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600" b="1" dirty="0" smtClean="0"/>
            <a:t>Процесс передачи олимпиадных работ ответственным организатором членам предметного жюри осуществляется                             в штабе олимпиады </a:t>
          </a:r>
          <a:endParaRPr lang="ru-RU" sz="1600" b="1" dirty="0"/>
        </a:p>
      </dgm:t>
    </dgm:pt>
    <dgm:pt modelId="{380469B7-7735-4DA9-A4F4-5B8268455CF9}" type="parTrans" cxnId="{C5910922-AB94-4A1A-A0E3-FCC1CE168655}">
      <dgm:prSet/>
      <dgm:spPr/>
      <dgm:t>
        <a:bodyPr/>
        <a:lstStyle/>
        <a:p>
          <a:endParaRPr lang="ru-RU"/>
        </a:p>
      </dgm:t>
    </dgm:pt>
    <dgm:pt modelId="{46924DB4-9AB3-4359-BF91-BAD02A3E9345}" type="sibTrans" cxnId="{C5910922-AB94-4A1A-A0E3-FCC1CE168655}">
      <dgm:prSet/>
      <dgm:spPr/>
      <dgm:t>
        <a:bodyPr/>
        <a:lstStyle/>
        <a:p>
          <a:endParaRPr lang="ru-RU"/>
        </a:p>
      </dgm:t>
    </dgm:pt>
    <dgm:pt modelId="{32300DF9-A4D1-4B10-A998-00F5512C06F8}" type="pres">
      <dgm:prSet presAssocID="{F95B6EFD-1537-4E32-9993-D19D656322E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6B17436-A540-4C3D-AA84-A8022CDBB385}" type="pres">
      <dgm:prSet presAssocID="{F95B6EFD-1537-4E32-9993-D19D656322E2}" presName="Name1" presStyleCnt="0"/>
      <dgm:spPr/>
    </dgm:pt>
    <dgm:pt modelId="{6C920F24-DE6B-46B7-A2DF-42693B98C5B2}" type="pres">
      <dgm:prSet presAssocID="{F95B6EFD-1537-4E32-9993-D19D656322E2}" presName="cycle" presStyleCnt="0"/>
      <dgm:spPr/>
    </dgm:pt>
    <dgm:pt modelId="{4C0F49F1-676A-43BA-AAC4-3EE135EC442D}" type="pres">
      <dgm:prSet presAssocID="{F95B6EFD-1537-4E32-9993-D19D656322E2}" presName="srcNode" presStyleLbl="node1" presStyleIdx="0" presStyleCnt="3"/>
      <dgm:spPr/>
    </dgm:pt>
    <dgm:pt modelId="{1DA08C64-12C8-4994-94EF-75F32EECCCF8}" type="pres">
      <dgm:prSet presAssocID="{F95B6EFD-1537-4E32-9993-D19D656322E2}" presName="conn" presStyleLbl="parChTrans1D2" presStyleIdx="0" presStyleCnt="1"/>
      <dgm:spPr/>
      <dgm:t>
        <a:bodyPr/>
        <a:lstStyle/>
        <a:p>
          <a:endParaRPr lang="ru-RU"/>
        </a:p>
      </dgm:t>
    </dgm:pt>
    <dgm:pt modelId="{C5D17FC3-CFA9-4271-9B4C-7311B5A58104}" type="pres">
      <dgm:prSet presAssocID="{F95B6EFD-1537-4E32-9993-D19D656322E2}" presName="extraNode" presStyleLbl="node1" presStyleIdx="0" presStyleCnt="3"/>
      <dgm:spPr/>
    </dgm:pt>
    <dgm:pt modelId="{CB51349F-884C-487E-96AE-7358F8F2F14F}" type="pres">
      <dgm:prSet presAssocID="{F95B6EFD-1537-4E32-9993-D19D656322E2}" presName="dstNode" presStyleLbl="node1" presStyleIdx="0" presStyleCnt="3"/>
      <dgm:spPr/>
    </dgm:pt>
    <dgm:pt modelId="{2FE40AAB-CE83-4D76-A32C-F66CA9B60664}" type="pres">
      <dgm:prSet presAssocID="{57DBAE93-10DA-48B5-AAB0-67C08A514C89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FE1E2-F631-4EA9-8FCC-997A87695B32}" type="pres">
      <dgm:prSet presAssocID="{57DBAE93-10DA-48B5-AAB0-67C08A514C89}" presName="accent_1" presStyleCnt="0"/>
      <dgm:spPr/>
    </dgm:pt>
    <dgm:pt modelId="{5FB1A756-7CB4-4EEA-8A0C-8A4DBD3A8018}" type="pres">
      <dgm:prSet presAssocID="{57DBAE93-10DA-48B5-AAB0-67C08A514C89}" presName="accentRepeatNode" presStyleLbl="solidFgAcc1" presStyleIdx="0" presStyleCnt="3"/>
      <dgm:spPr>
        <a:solidFill>
          <a:schemeClr val="accent6">
            <a:lumMod val="20000"/>
            <a:lumOff val="80000"/>
          </a:schemeClr>
        </a:solidFill>
        <a:ln w="381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80661729-059B-4B9F-AFB7-58FB27294881}" type="pres">
      <dgm:prSet presAssocID="{6D15E414-D320-48C2-B3E3-D35F1EB1DF5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2D7835-050B-48FC-82CB-184E4181A7D6}" type="pres">
      <dgm:prSet presAssocID="{6D15E414-D320-48C2-B3E3-D35F1EB1DF5A}" presName="accent_2" presStyleCnt="0"/>
      <dgm:spPr/>
    </dgm:pt>
    <dgm:pt modelId="{A26E1E3C-A0F9-4095-BC86-57A58E9A6099}" type="pres">
      <dgm:prSet presAssocID="{6D15E414-D320-48C2-B3E3-D35F1EB1DF5A}" presName="accentRepeatNode" presStyleLbl="solidFgAcc1" presStyleIdx="1" presStyleCnt="3" custLinFactNeighborX="-1128" custLinFactNeighborY="5471"/>
      <dgm:spPr>
        <a:solidFill>
          <a:schemeClr val="accent6">
            <a:lumMod val="20000"/>
            <a:lumOff val="80000"/>
          </a:schemeClr>
        </a:solidFill>
        <a:ln w="381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D197EEF9-712B-4C5B-AFAE-D671E3D6A18B}" type="pres">
      <dgm:prSet presAssocID="{65A64C37-5D64-4DC7-B026-0B4231AB3312}" presName="text_3" presStyleLbl="node1" presStyleIdx="2" presStyleCnt="3" custScaleY="1223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589AB4-F54A-4C47-A3FC-54BAD689E195}" type="pres">
      <dgm:prSet presAssocID="{65A64C37-5D64-4DC7-B026-0B4231AB3312}" presName="accent_3" presStyleCnt="0"/>
      <dgm:spPr/>
    </dgm:pt>
    <dgm:pt modelId="{33800816-5419-42EA-8D18-CFCE5A81A7CF}" type="pres">
      <dgm:prSet presAssocID="{65A64C37-5D64-4DC7-B026-0B4231AB3312}" presName="accentRepeatNode" presStyleLbl="solidFgAcc1" presStyleIdx="2" presStyleCnt="3"/>
      <dgm:spPr>
        <a:solidFill>
          <a:schemeClr val="accent6">
            <a:lumMod val="20000"/>
            <a:lumOff val="80000"/>
          </a:schemeClr>
        </a:solidFill>
        <a:ln w="381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</dgm:ptLst>
  <dgm:cxnLst>
    <dgm:cxn modelId="{74A352E4-1B39-484E-8D84-8DEB42673D01}" srcId="{F95B6EFD-1537-4E32-9993-D19D656322E2}" destId="{6D15E414-D320-48C2-B3E3-D35F1EB1DF5A}" srcOrd="1" destOrd="0" parTransId="{323C8942-3032-4F4A-85D0-1E44B95A33C1}" sibTransId="{0CC3C203-3A60-4A33-B43E-11A1263F880E}"/>
    <dgm:cxn modelId="{F82B72C7-412C-4023-9380-FCD431DC9079}" type="presOf" srcId="{F95B6EFD-1537-4E32-9993-D19D656322E2}" destId="{32300DF9-A4D1-4B10-A998-00F5512C06F8}" srcOrd="0" destOrd="0" presId="urn:microsoft.com/office/officeart/2008/layout/VerticalCurvedList"/>
    <dgm:cxn modelId="{C5910922-AB94-4A1A-A0E3-FCC1CE168655}" srcId="{F95B6EFD-1537-4E32-9993-D19D656322E2}" destId="{65A64C37-5D64-4DC7-B026-0B4231AB3312}" srcOrd="2" destOrd="0" parTransId="{380469B7-7735-4DA9-A4F4-5B8268455CF9}" sibTransId="{46924DB4-9AB3-4359-BF91-BAD02A3E9345}"/>
    <dgm:cxn modelId="{6117B9AE-AA4D-4222-83CD-90374864BB66}" type="presOf" srcId="{57DBAE93-10DA-48B5-AAB0-67C08A514C89}" destId="{2FE40AAB-CE83-4D76-A32C-F66CA9B60664}" srcOrd="0" destOrd="0" presId="urn:microsoft.com/office/officeart/2008/layout/VerticalCurvedList"/>
    <dgm:cxn modelId="{9FFF25E0-FEE7-4051-86DB-E972DCD3A223}" srcId="{F95B6EFD-1537-4E32-9993-D19D656322E2}" destId="{57DBAE93-10DA-48B5-AAB0-67C08A514C89}" srcOrd="0" destOrd="0" parTransId="{1846DE71-28BF-4A31-BF8B-F77EDB08B500}" sibTransId="{759A0FBE-FFC2-48D8-80DA-507226368BA4}"/>
    <dgm:cxn modelId="{034A9BEF-2484-464F-8464-7EC44D6B073A}" type="presOf" srcId="{759A0FBE-FFC2-48D8-80DA-507226368BA4}" destId="{1DA08C64-12C8-4994-94EF-75F32EECCCF8}" srcOrd="0" destOrd="0" presId="urn:microsoft.com/office/officeart/2008/layout/VerticalCurvedList"/>
    <dgm:cxn modelId="{A82532A9-C50D-4B13-95DA-3D6436382404}" type="presOf" srcId="{6D15E414-D320-48C2-B3E3-D35F1EB1DF5A}" destId="{80661729-059B-4B9F-AFB7-58FB27294881}" srcOrd="0" destOrd="0" presId="urn:microsoft.com/office/officeart/2008/layout/VerticalCurvedList"/>
    <dgm:cxn modelId="{3863CB17-7632-48DA-8A46-53037CCB65F2}" type="presOf" srcId="{65A64C37-5D64-4DC7-B026-0B4231AB3312}" destId="{D197EEF9-712B-4C5B-AFAE-D671E3D6A18B}" srcOrd="0" destOrd="0" presId="urn:microsoft.com/office/officeart/2008/layout/VerticalCurvedList"/>
    <dgm:cxn modelId="{CD0D4783-C306-469D-847B-F398667A529B}" type="presParOf" srcId="{32300DF9-A4D1-4B10-A998-00F5512C06F8}" destId="{26B17436-A540-4C3D-AA84-A8022CDBB385}" srcOrd="0" destOrd="0" presId="urn:microsoft.com/office/officeart/2008/layout/VerticalCurvedList"/>
    <dgm:cxn modelId="{95C8D339-601A-45C1-B445-6331110998A7}" type="presParOf" srcId="{26B17436-A540-4C3D-AA84-A8022CDBB385}" destId="{6C920F24-DE6B-46B7-A2DF-42693B98C5B2}" srcOrd="0" destOrd="0" presId="urn:microsoft.com/office/officeart/2008/layout/VerticalCurvedList"/>
    <dgm:cxn modelId="{BCCA0A4D-6FF8-4BB0-86A1-F1C270ED5931}" type="presParOf" srcId="{6C920F24-DE6B-46B7-A2DF-42693B98C5B2}" destId="{4C0F49F1-676A-43BA-AAC4-3EE135EC442D}" srcOrd="0" destOrd="0" presId="urn:microsoft.com/office/officeart/2008/layout/VerticalCurvedList"/>
    <dgm:cxn modelId="{80B5569E-713B-40A4-81F7-2985ED268580}" type="presParOf" srcId="{6C920F24-DE6B-46B7-A2DF-42693B98C5B2}" destId="{1DA08C64-12C8-4994-94EF-75F32EECCCF8}" srcOrd="1" destOrd="0" presId="urn:microsoft.com/office/officeart/2008/layout/VerticalCurvedList"/>
    <dgm:cxn modelId="{CF45753A-9D2A-44A6-93E4-9FD53D9FAF00}" type="presParOf" srcId="{6C920F24-DE6B-46B7-A2DF-42693B98C5B2}" destId="{C5D17FC3-CFA9-4271-9B4C-7311B5A58104}" srcOrd="2" destOrd="0" presId="urn:microsoft.com/office/officeart/2008/layout/VerticalCurvedList"/>
    <dgm:cxn modelId="{8ABC72FD-E310-4DFF-B570-C298CF444CC9}" type="presParOf" srcId="{6C920F24-DE6B-46B7-A2DF-42693B98C5B2}" destId="{CB51349F-884C-487E-96AE-7358F8F2F14F}" srcOrd="3" destOrd="0" presId="urn:microsoft.com/office/officeart/2008/layout/VerticalCurvedList"/>
    <dgm:cxn modelId="{060B8B0F-853B-4BB3-B682-3072C838E7DC}" type="presParOf" srcId="{26B17436-A540-4C3D-AA84-A8022CDBB385}" destId="{2FE40AAB-CE83-4D76-A32C-F66CA9B60664}" srcOrd="1" destOrd="0" presId="urn:microsoft.com/office/officeart/2008/layout/VerticalCurvedList"/>
    <dgm:cxn modelId="{0A1E1072-3FFE-4FE9-883D-847E144C72D4}" type="presParOf" srcId="{26B17436-A540-4C3D-AA84-A8022CDBB385}" destId="{142FE1E2-F631-4EA9-8FCC-997A87695B32}" srcOrd="2" destOrd="0" presId="urn:microsoft.com/office/officeart/2008/layout/VerticalCurvedList"/>
    <dgm:cxn modelId="{028CEF78-E5F7-411F-83F8-4C766B02CA11}" type="presParOf" srcId="{142FE1E2-F631-4EA9-8FCC-997A87695B32}" destId="{5FB1A756-7CB4-4EEA-8A0C-8A4DBD3A8018}" srcOrd="0" destOrd="0" presId="urn:microsoft.com/office/officeart/2008/layout/VerticalCurvedList"/>
    <dgm:cxn modelId="{1207B0C6-9CCC-497C-8AEB-843CFA46073D}" type="presParOf" srcId="{26B17436-A540-4C3D-AA84-A8022CDBB385}" destId="{80661729-059B-4B9F-AFB7-58FB27294881}" srcOrd="3" destOrd="0" presId="urn:microsoft.com/office/officeart/2008/layout/VerticalCurvedList"/>
    <dgm:cxn modelId="{A07205F4-EFA1-4E55-B528-671252AC4434}" type="presParOf" srcId="{26B17436-A540-4C3D-AA84-A8022CDBB385}" destId="{462D7835-050B-48FC-82CB-184E4181A7D6}" srcOrd="4" destOrd="0" presId="urn:microsoft.com/office/officeart/2008/layout/VerticalCurvedList"/>
    <dgm:cxn modelId="{9EE93F30-225A-4EE1-BE0B-81FD131D8D7C}" type="presParOf" srcId="{462D7835-050B-48FC-82CB-184E4181A7D6}" destId="{A26E1E3C-A0F9-4095-BC86-57A58E9A6099}" srcOrd="0" destOrd="0" presId="urn:microsoft.com/office/officeart/2008/layout/VerticalCurvedList"/>
    <dgm:cxn modelId="{A5250AFE-F514-4836-930B-9FAB4C2C1044}" type="presParOf" srcId="{26B17436-A540-4C3D-AA84-A8022CDBB385}" destId="{D197EEF9-712B-4C5B-AFAE-D671E3D6A18B}" srcOrd="5" destOrd="0" presId="urn:microsoft.com/office/officeart/2008/layout/VerticalCurvedList"/>
    <dgm:cxn modelId="{E059EDF7-225D-41C5-8594-2A8CFD006CD7}" type="presParOf" srcId="{26B17436-A540-4C3D-AA84-A8022CDBB385}" destId="{79589AB4-F54A-4C47-A3FC-54BAD689E195}" srcOrd="6" destOrd="0" presId="urn:microsoft.com/office/officeart/2008/layout/VerticalCurvedList"/>
    <dgm:cxn modelId="{F0994340-1C5E-47F0-8BEE-5EE936CB27DA}" type="presParOf" srcId="{79589AB4-F54A-4C47-A3FC-54BAD689E195}" destId="{33800816-5419-42EA-8D18-CFCE5A81A7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B4D8F-BE09-4F86-B42A-6386ABC8A72A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</dgm:pt>
    <dgm:pt modelId="{99C628C5-2344-4962-8439-EA070313F5A7}">
      <dgm:prSet phldrT="[Текст]" custT="1"/>
      <dgm:spPr/>
      <dgm:t>
        <a:bodyPr/>
        <a:lstStyle/>
        <a:p>
          <a:r>
            <a:rPr lang="ru-RU" sz="1800" b="1" dirty="0" smtClean="0"/>
            <a:t>В случае нарушения участником Олимпиады утвержденных требований к организации и проведению Олимпиады, организатор в аудитории вправе </a:t>
          </a:r>
          <a:r>
            <a: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удалить</a:t>
          </a:r>
          <a:r>
            <a:rPr lang="ru-RU" sz="2000" dirty="0" smtClean="0"/>
            <a:t> </a:t>
          </a:r>
          <a:r>
            <a:rPr lang="ru-RU" sz="1800" b="1" dirty="0" smtClean="0"/>
            <a:t>данного участника из аудитории, составив </a:t>
          </a:r>
          <a:r>
            <a: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акт об удалении</a:t>
          </a:r>
          <a:endParaRPr lang="ru-RU" sz="2000" dirty="0">
            <a:solidFill>
              <a:srgbClr val="FF0000"/>
            </a:solidFill>
          </a:endParaRPr>
        </a:p>
      </dgm:t>
    </dgm:pt>
    <dgm:pt modelId="{76539C5A-FA99-4099-B06C-96926784A405}" type="parTrans" cxnId="{ED20C458-776F-4991-8B61-9ED65FCC5C4E}">
      <dgm:prSet/>
      <dgm:spPr/>
      <dgm:t>
        <a:bodyPr/>
        <a:lstStyle/>
        <a:p>
          <a:endParaRPr lang="ru-RU"/>
        </a:p>
      </dgm:t>
    </dgm:pt>
    <dgm:pt modelId="{EFBBCB3A-4220-4C0C-9576-A9F53AC2EB78}" type="sibTrans" cxnId="{ED20C458-776F-4991-8B61-9ED65FCC5C4E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771DC06C-CAE2-4F17-8D36-C3176D8AE42F}">
      <dgm:prSet phldrT="[Текст]" custT="1"/>
      <dgm:spPr/>
      <dgm:t>
        <a:bodyPr/>
        <a:lstStyle/>
        <a:p>
          <a:r>
            <a:rPr lang="ru-RU" sz="1800" b="1" dirty="0" smtClean="0"/>
            <a:t>Участники, которые были удалены                            с Олимпиады, </a:t>
          </a:r>
        </a:p>
        <a:p>
          <a:r>
            <a: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лишаются права</a:t>
          </a:r>
          <a:r>
            <a:rPr lang="ru-RU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r>
            <a:rPr lang="ru-RU" sz="1800" b="1" dirty="0" smtClean="0"/>
            <a:t>дальнейшего участия в олимпиаде по данному общеобразовательному предмету в текущем году </a:t>
          </a:r>
          <a:endParaRPr lang="ru-RU" sz="1800" b="1" dirty="0"/>
        </a:p>
      </dgm:t>
    </dgm:pt>
    <dgm:pt modelId="{AA3F16C2-8B40-4957-A13B-2486810CA57F}" type="parTrans" cxnId="{2E93C333-67E6-4503-9A3A-39F4355EA06B}">
      <dgm:prSet/>
      <dgm:spPr/>
      <dgm:t>
        <a:bodyPr/>
        <a:lstStyle/>
        <a:p>
          <a:endParaRPr lang="ru-RU"/>
        </a:p>
      </dgm:t>
    </dgm:pt>
    <dgm:pt modelId="{576262AE-80AF-49FC-B76F-ABB7C3A496B8}" type="sibTrans" cxnId="{2E93C333-67E6-4503-9A3A-39F4355EA06B}">
      <dgm:prSet/>
      <dgm:spPr/>
      <dgm:t>
        <a:bodyPr/>
        <a:lstStyle/>
        <a:p>
          <a:endParaRPr lang="ru-RU"/>
        </a:p>
      </dgm:t>
    </dgm:pt>
    <dgm:pt modelId="{70FE33C1-7ACA-4A00-BBF2-90CC2FFD9A73}" type="pres">
      <dgm:prSet presAssocID="{8FBB4D8F-BE09-4F86-B42A-6386ABC8A72A}" presName="Name0" presStyleCnt="0">
        <dgm:presLayoutVars>
          <dgm:dir/>
          <dgm:resizeHandles val="exact"/>
        </dgm:presLayoutVars>
      </dgm:prSet>
      <dgm:spPr/>
    </dgm:pt>
    <dgm:pt modelId="{824E5712-EBD3-4DAB-BEE7-7E0647B87F7E}" type="pres">
      <dgm:prSet presAssocID="{99C628C5-2344-4962-8439-EA070313F5A7}" presName="node" presStyleLbl="node1" presStyleIdx="0" presStyleCnt="2" custLinFactNeighborX="-3130" custLinFactNeighborY="6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2F3D55-3AA1-4F52-887B-5FBC2E0C1F87}" type="pres">
      <dgm:prSet presAssocID="{EFBBCB3A-4220-4C0C-9576-A9F53AC2EB78}" presName="sibTrans" presStyleLbl="sibTrans2D1" presStyleIdx="0" presStyleCnt="1"/>
      <dgm:spPr/>
      <dgm:t>
        <a:bodyPr/>
        <a:lstStyle/>
        <a:p>
          <a:endParaRPr lang="ru-RU"/>
        </a:p>
      </dgm:t>
    </dgm:pt>
    <dgm:pt modelId="{08ACBDAA-0504-402B-A816-B9D90CCF1773}" type="pres">
      <dgm:prSet presAssocID="{EFBBCB3A-4220-4C0C-9576-A9F53AC2EB78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63AFFBC0-9A0C-4518-A389-FD3375337BAB}" type="pres">
      <dgm:prSet presAssocID="{771DC06C-CAE2-4F17-8D36-C3176D8AE42F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A586D1-E6BD-425B-A887-309DF832222D}" type="presOf" srcId="{99C628C5-2344-4962-8439-EA070313F5A7}" destId="{824E5712-EBD3-4DAB-BEE7-7E0647B87F7E}" srcOrd="0" destOrd="0" presId="urn:microsoft.com/office/officeart/2005/8/layout/process1"/>
    <dgm:cxn modelId="{28DB61E9-8CA8-4A6A-9520-A2940D4371A2}" type="presOf" srcId="{EFBBCB3A-4220-4C0C-9576-A9F53AC2EB78}" destId="{C52F3D55-3AA1-4F52-887B-5FBC2E0C1F87}" srcOrd="0" destOrd="0" presId="urn:microsoft.com/office/officeart/2005/8/layout/process1"/>
    <dgm:cxn modelId="{2E93C333-67E6-4503-9A3A-39F4355EA06B}" srcId="{8FBB4D8F-BE09-4F86-B42A-6386ABC8A72A}" destId="{771DC06C-CAE2-4F17-8D36-C3176D8AE42F}" srcOrd="1" destOrd="0" parTransId="{AA3F16C2-8B40-4957-A13B-2486810CA57F}" sibTransId="{576262AE-80AF-49FC-B76F-ABB7C3A496B8}"/>
    <dgm:cxn modelId="{9AB8A82F-3912-4A1D-8174-BE0F609A8B4D}" type="presOf" srcId="{8FBB4D8F-BE09-4F86-B42A-6386ABC8A72A}" destId="{70FE33C1-7ACA-4A00-BBF2-90CC2FFD9A73}" srcOrd="0" destOrd="0" presId="urn:microsoft.com/office/officeart/2005/8/layout/process1"/>
    <dgm:cxn modelId="{ED20C458-776F-4991-8B61-9ED65FCC5C4E}" srcId="{8FBB4D8F-BE09-4F86-B42A-6386ABC8A72A}" destId="{99C628C5-2344-4962-8439-EA070313F5A7}" srcOrd="0" destOrd="0" parTransId="{76539C5A-FA99-4099-B06C-96926784A405}" sibTransId="{EFBBCB3A-4220-4C0C-9576-A9F53AC2EB78}"/>
    <dgm:cxn modelId="{AFFDC8A2-79CE-4667-A699-346B08783101}" type="presOf" srcId="{771DC06C-CAE2-4F17-8D36-C3176D8AE42F}" destId="{63AFFBC0-9A0C-4518-A389-FD3375337BAB}" srcOrd="0" destOrd="0" presId="urn:microsoft.com/office/officeart/2005/8/layout/process1"/>
    <dgm:cxn modelId="{0E85CF27-691D-46BE-BDEA-8F84EEEC663C}" type="presOf" srcId="{EFBBCB3A-4220-4C0C-9576-A9F53AC2EB78}" destId="{08ACBDAA-0504-402B-A816-B9D90CCF1773}" srcOrd="1" destOrd="0" presId="urn:microsoft.com/office/officeart/2005/8/layout/process1"/>
    <dgm:cxn modelId="{56FAEA1B-A859-42E2-9641-A4AF907176FC}" type="presParOf" srcId="{70FE33C1-7ACA-4A00-BBF2-90CC2FFD9A73}" destId="{824E5712-EBD3-4DAB-BEE7-7E0647B87F7E}" srcOrd="0" destOrd="0" presId="urn:microsoft.com/office/officeart/2005/8/layout/process1"/>
    <dgm:cxn modelId="{553EAED0-CD16-434E-9AFA-AA7BED560F9E}" type="presParOf" srcId="{70FE33C1-7ACA-4A00-BBF2-90CC2FFD9A73}" destId="{C52F3D55-3AA1-4F52-887B-5FBC2E0C1F87}" srcOrd="1" destOrd="0" presId="urn:microsoft.com/office/officeart/2005/8/layout/process1"/>
    <dgm:cxn modelId="{1CBC7A3F-C5DA-4115-A56E-16B4AC1DE9FB}" type="presParOf" srcId="{C52F3D55-3AA1-4F52-887B-5FBC2E0C1F87}" destId="{08ACBDAA-0504-402B-A816-B9D90CCF1773}" srcOrd="0" destOrd="0" presId="urn:microsoft.com/office/officeart/2005/8/layout/process1"/>
    <dgm:cxn modelId="{FBAD2CEF-E3C0-4CE5-BB30-EF8094CE267E}" type="presParOf" srcId="{70FE33C1-7ACA-4A00-BBF2-90CC2FFD9A73}" destId="{63AFFBC0-9A0C-4518-A389-FD3375337BAB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3FD0C5-DDA6-48F9-8A04-E03F7CFDF26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1ED007C-2886-4B94-98AD-8E05666C5E0C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>
          <a:prstTxWarp prst="textPlain">
            <a:avLst/>
          </a:prstTxWarp>
        </a:bodyPr>
        <a:lstStyle/>
        <a:p>
          <a:r>
            <a:rPr lang="ru-RU" sz="12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АПЕЛЛЯЦИЯ</a:t>
          </a:r>
          <a:endParaRPr lang="ru-RU" sz="12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14B7597-6945-45E3-85CC-069D93FADE04}" type="parTrans" cxnId="{23C1FC69-6F12-4670-9142-765723685C60}">
      <dgm:prSet/>
      <dgm:spPr/>
      <dgm:t>
        <a:bodyPr/>
        <a:lstStyle/>
        <a:p>
          <a:endParaRPr lang="ru-RU"/>
        </a:p>
      </dgm:t>
    </dgm:pt>
    <dgm:pt modelId="{B80A371A-7826-4C4A-8B0F-D6E36CE50F60}" type="sibTrans" cxnId="{23C1FC69-6F12-4670-9142-765723685C60}">
      <dgm:prSet/>
      <dgm:spPr/>
      <dgm:t>
        <a:bodyPr/>
        <a:lstStyle/>
        <a:p>
          <a:endParaRPr lang="ru-RU"/>
        </a:p>
      </dgm:t>
    </dgm:pt>
    <dgm:pt modelId="{AC17246C-2D9F-4261-B0C3-FF47B3A17DA2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Несогласие участника олимпиады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с результатами оценивания его олимпиадной работы </a:t>
          </a:r>
          <a:endParaRPr lang="ru-RU" sz="1600" dirty="0"/>
        </a:p>
      </dgm:t>
    </dgm:pt>
    <dgm:pt modelId="{423FA86E-663B-4404-A3A1-320E9B1AB3E9}" type="parTrans" cxnId="{F7A83C38-980C-425F-92AA-B4F7BCEDCC55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718528B1-1738-45BB-9833-4AE5EDDBE135}" type="sibTrans" cxnId="{F7A83C38-980C-425F-92AA-B4F7BCEDCC55}">
      <dgm:prSet/>
      <dgm:spPr/>
      <dgm:t>
        <a:bodyPr/>
        <a:lstStyle/>
        <a:p>
          <a:endParaRPr lang="ru-RU"/>
        </a:p>
      </dgm:t>
    </dgm:pt>
    <dgm:pt modelId="{E5AEC855-5A4F-44FD-8889-963AF2AB514D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Нарушения процедуры проведения Олимпиады</a:t>
          </a:r>
          <a:endParaRPr lang="ru-RU" sz="1600" dirty="0"/>
        </a:p>
      </dgm:t>
    </dgm:pt>
    <dgm:pt modelId="{EA092472-EDB2-4871-AD16-1E74735498C7}" type="parTrans" cxnId="{E74FBD91-9D46-48D7-B4AD-52DDE3EAD45E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E0FFEE32-D045-4408-BEAC-D3C19B981C76}" type="sibTrans" cxnId="{E74FBD91-9D46-48D7-B4AD-52DDE3EAD45E}">
      <dgm:prSet/>
      <dgm:spPr/>
      <dgm:t>
        <a:bodyPr/>
        <a:lstStyle/>
        <a:p>
          <a:endParaRPr lang="ru-RU"/>
        </a:p>
      </dgm:t>
    </dgm:pt>
    <dgm:pt modelId="{6381FE59-C89B-46DC-8861-366C5AFE2C69}">
      <dgm:prSet/>
      <dgm:spPr/>
      <dgm:t>
        <a:bodyPr/>
        <a:lstStyle/>
        <a:p>
          <a:endParaRPr lang="ru-RU"/>
        </a:p>
      </dgm:t>
    </dgm:pt>
    <dgm:pt modelId="{9273B5EB-D9A2-493A-87B3-D8763A40A9A3}" type="parTrans" cxnId="{26408D87-E427-4357-AB33-2D7D5350168D}">
      <dgm:prSet custAng="3768610" custFlipHor="1" custScaleX="36788" custLinFactNeighborX="-34068" custLinFactNeighborY="42204"/>
      <dgm:spPr/>
      <dgm:t>
        <a:bodyPr/>
        <a:lstStyle/>
        <a:p>
          <a:endParaRPr lang="ru-RU"/>
        </a:p>
      </dgm:t>
    </dgm:pt>
    <dgm:pt modelId="{65251707-B0A2-4FAC-8457-A727213E6139}" type="sibTrans" cxnId="{26408D87-E427-4357-AB33-2D7D5350168D}">
      <dgm:prSet/>
      <dgm:spPr/>
      <dgm:t>
        <a:bodyPr/>
        <a:lstStyle/>
        <a:p>
          <a:endParaRPr lang="ru-RU"/>
        </a:p>
      </dgm:t>
    </dgm:pt>
    <dgm:pt modelId="{4F42AA9F-8096-479F-A9A3-E3D4A31DB2B6}" type="pres">
      <dgm:prSet presAssocID="{B03FD0C5-DDA6-48F9-8A04-E03F7CFDF26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01BEB4-25A1-4FE1-BC9B-BAB6265C0740}" type="pres">
      <dgm:prSet presAssocID="{21ED007C-2886-4B94-98AD-8E05666C5E0C}" presName="centerShape" presStyleLbl="node0" presStyleIdx="0" presStyleCnt="1" custScaleX="158162" custScaleY="38818" custLinFactNeighborX="2059" custLinFactNeighborY="-24315"/>
      <dgm:spPr/>
      <dgm:t>
        <a:bodyPr/>
        <a:lstStyle/>
        <a:p>
          <a:endParaRPr lang="ru-RU"/>
        </a:p>
      </dgm:t>
    </dgm:pt>
    <dgm:pt modelId="{88B36926-40AD-4087-84FE-CC1DF79E87A4}" type="pres">
      <dgm:prSet presAssocID="{423FA86E-663B-4404-A3A1-320E9B1AB3E9}" presName="parTrans" presStyleLbl="bgSibTrans2D1" presStyleIdx="0" presStyleCnt="2" custAng="8831435" custScaleX="46170" custScaleY="79846" custLinFactNeighborX="59163" custLinFactNeighborY="74426"/>
      <dgm:spPr/>
      <dgm:t>
        <a:bodyPr/>
        <a:lstStyle/>
        <a:p>
          <a:endParaRPr lang="ru-RU"/>
        </a:p>
      </dgm:t>
    </dgm:pt>
    <dgm:pt modelId="{970610C1-A68A-41BF-A419-E27A6CB5534A}" type="pres">
      <dgm:prSet presAssocID="{AC17246C-2D9F-4261-B0C3-FF47B3A17DA2}" presName="node" presStyleLbl="node1" presStyleIdx="0" presStyleCnt="2" custScaleX="116926" custScaleY="136448" custRadScaleRad="111314" custRadScaleInc="-188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4978B4-7765-4E2A-8C46-D09933898814}" type="pres">
      <dgm:prSet presAssocID="{EA092472-EDB2-4871-AD16-1E74735498C7}" presName="parTrans" presStyleLbl="bgSibTrans2D1" presStyleIdx="1" presStyleCnt="2" custAng="15812734" custFlipHor="1" custScaleX="46792" custScaleY="84527" custLinFactY="100000" custLinFactNeighborX="56254" custLinFactNeighborY="159813"/>
      <dgm:spPr/>
      <dgm:t>
        <a:bodyPr/>
        <a:lstStyle/>
        <a:p>
          <a:endParaRPr lang="ru-RU"/>
        </a:p>
      </dgm:t>
    </dgm:pt>
    <dgm:pt modelId="{EBB47AA1-DF7B-42EA-98BF-CF95777B9FC7}" type="pres">
      <dgm:prSet presAssocID="{E5AEC855-5A4F-44FD-8889-963AF2AB514D}" presName="node" presStyleLbl="node1" presStyleIdx="1" presStyleCnt="2" custScaleY="135877" custRadScaleRad="112108" custRadScaleInc="173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45FC14-7E91-4B14-8CC7-48641B9665F2}" type="presOf" srcId="{21ED007C-2886-4B94-98AD-8E05666C5E0C}" destId="{BA01BEB4-25A1-4FE1-BC9B-BAB6265C0740}" srcOrd="0" destOrd="0" presId="urn:microsoft.com/office/officeart/2005/8/layout/radial4"/>
    <dgm:cxn modelId="{1211B95D-670E-462C-AFC5-08FFB8F458BC}" type="presOf" srcId="{B03FD0C5-DDA6-48F9-8A04-E03F7CFDF26D}" destId="{4F42AA9F-8096-479F-A9A3-E3D4A31DB2B6}" srcOrd="0" destOrd="0" presId="urn:microsoft.com/office/officeart/2005/8/layout/radial4"/>
    <dgm:cxn modelId="{1115823E-3E9E-4A03-BFE3-2C83F0601969}" type="presOf" srcId="{E5AEC855-5A4F-44FD-8889-963AF2AB514D}" destId="{EBB47AA1-DF7B-42EA-98BF-CF95777B9FC7}" srcOrd="0" destOrd="0" presId="urn:microsoft.com/office/officeart/2005/8/layout/radial4"/>
    <dgm:cxn modelId="{23C1FC69-6F12-4670-9142-765723685C60}" srcId="{B03FD0C5-DDA6-48F9-8A04-E03F7CFDF26D}" destId="{21ED007C-2886-4B94-98AD-8E05666C5E0C}" srcOrd="0" destOrd="0" parTransId="{F14B7597-6945-45E3-85CC-069D93FADE04}" sibTransId="{B80A371A-7826-4C4A-8B0F-D6E36CE50F60}"/>
    <dgm:cxn modelId="{26408D87-E427-4357-AB33-2D7D5350168D}" srcId="{B03FD0C5-DDA6-48F9-8A04-E03F7CFDF26D}" destId="{6381FE59-C89B-46DC-8861-366C5AFE2C69}" srcOrd="1" destOrd="0" parTransId="{9273B5EB-D9A2-493A-87B3-D8763A40A9A3}" sibTransId="{65251707-B0A2-4FAC-8457-A727213E6139}"/>
    <dgm:cxn modelId="{F7A83C38-980C-425F-92AA-B4F7BCEDCC55}" srcId="{21ED007C-2886-4B94-98AD-8E05666C5E0C}" destId="{AC17246C-2D9F-4261-B0C3-FF47B3A17DA2}" srcOrd="0" destOrd="0" parTransId="{423FA86E-663B-4404-A3A1-320E9B1AB3E9}" sibTransId="{718528B1-1738-45BB-9833-4AE5EDDBE135}"/>
    <dgm:cxn modelId="{E74FBD91-9D46-48D7-B4AD-52DDE3EAD45E}" srcId="{21ED007C-2886-4B94-98AD-8E05666C5E0C}" destId="{E5AEC855-5A4F-44FD-8889-963AF2AB514D}" srcOrd="1" destOrd="0" parTransId="{EA092472-EDB2-4871-AD16-1E74735498C7}" sibTransId="{E0FFEE32-D045-4408-BEAC-D3C19B981C76}"/>
    <dgm:cxn modelId="{562D2747-B1E2-473A-BFA4-9CD5AB5D0F5C}" type="presOf" srcId="{EA092472-EDB2-4871-AD16-1E74735498C7}" destId="{A54978B4-7765-4E2A-8C46-D09933898814}" srcOrd="0" destOrd="0" presId="urn:microsoft.com/office/officeart/2005/8/layout/radial4"/>
    <dgm:cxn modelId="{C956CB3D-BCF0-4F12-A481-955C0102AA1A}" type="presOf" srcId="{423FA86E-663B-4404-A3A1-320E9B1AB3E9}" destId="{88B36926-40AD-4087-84FE-CC1DF79E87A4}" srcOrd="0" destOrd="0" presId="urn:microsoft.com/office/officeart/2005/8/layout/radial4"/>
    <dgm:cxn modelId="{BC1873F2-E30A-4B0B-A93F-5EBF7DAF7288}" type="presOf" srcId="{AC17246C-2D9F-4261-B0C3-FF47B3A17DA2}" destId="{970610C1-A68A-41BF-A419-E27A6CB5534A}" srcOrd="0" destOrd="0" presId="urn:microsoft.com/office/officeart/2005/8/layout/radial4"/>
    <dgm:cxn modelId="{E2BBE84E-DBC7-47E6-9645-CFF40BB6546C}" type="presParOf" srcId="{4F42AA9F-8096-479F-A9A3-E3D4A31DB2B6}" destId="{BA01BEB4-25A1-4FE1-BC9B-BAB6265C0740}" srcOrd="0" destOrd="0" presId="urn:microsoft.com/office/officeart/2005/8/layout/radial4"/>
    <dgm:cxn modelId="{99F15768-B179-4AD7-8779-B01D933B5177}" type="presParOf" srcId="{4F42AA9F-8096-479F-A9A3-E3D4A31DB2B6}" destId="{88B36926-40AD-4087-84FE-CC1DF79E87A4}" srcOrd="1" destOrd="0" presId="urn:microsoft.com/office/officeart/2005/8/layout/radial4"/>
    <dgm:cxn modelId="{F56BD719-AA79-42B9-ABA3-626F85C829EB}" type="presParOf" srcId="{4F42AA9F-8096-479F-A9A3-E3D4A31DB2B6}" destId="{970610C1-A68A-41BF-A419-E27A6CB5534A}" srcOrd="2" destOrd="0" presId="urn:microsoft.com/office/officeart/2005/8/layout/radial4"/>
    <dgm:cxn modelId="{35DA29A4-E883-4182-AD84-9CE16DFEEACA}" type="presParOf" srcId="{4F42AA9F-8096-479F-A9A3-E3D4A31DB2B6}" destId="{A54978B4-7765-4E2A-8C46-D09933898814}" srcOrd="3" destOrd="0" presId="urn:microsoft.com/office/officeart/2005/8/layout/radial4"/>
    <dgm:cxn modelId="{926CB6E3-12E6-4DE4-AE60-3F5284092968}" type="presParOf" srcId="{4F42AA9F-8096-479F-A9A3-E3D4A31DB2B6}" destId="{EBB47AA1-DF7B-42EA-98BF-CF95777B9FC7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5F1C8D-59F5-458C-84CA-1FC8D3FA5E8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5CC4A6-1FE2-4E36-9F50-90A6B2BC24F5}">
      <dgm:prSet phldrT="[Текст]" custT="1"/>
      <dgm:spPr>
        <a:noFill/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chemeClr val="tx1"/>
              </a:solidFill>
            </a:rPr>
            <a:t> </a:t>
          </a:r>
          <a:r>
            <a:rPr lang="ru-RU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Для информирования участников олимпиады об индивидуальных результатах для принятия решения об апелляции </a:t>
          </a:r>
          <a:r>
            <a:rPr lang="ru-RU" sz="15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протоколы олимпиады направляются на электронный адрес общеобразовательной организации 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5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на следующий день после олимпиады</a:t>
          </a:r>
          <a:endParaRPr lang="ru-RU" sz="1500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70A0603E-EEE7-4FA9-8CE1-142E3394389D}" type="parTrans" cxnId="{11EF7AFE-8992-4F11-9F8C-14C714EC4CC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98378DC-A5AC-4744-9812-872E36092950}" type="sibTrans" cxnId="{11EF7AFE-8992-4F11-9F8C-14C714EC4CC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45EC6F3-6A19-49D5-8615-04DA08F43D51}">
      <dgm:prSet custT="1"/>
      <dgm:spPr>
        <a:noFill/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algn="l"/>
          <a:r>
            <a:rPr lang="ru-RU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Участники олимпиады вправе </a:t>
          </a:r>
          <a:r>
            <a:rPr lang="ru-RU" sz="15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 течение 2 рабочих дней </a:t>
          </a:r>
          <a:r>
            <a:rPr lang="ru-RU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после разбора олимпиадных заданий с наставником  </a:t>
          </a:r>
          <a:r>
            <a:rPr lang="ru-RU" sz="15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подать в письменной форме апелляцию </a:t>
          </a:r>
          <a:r>
            <a:rPr lang="ru-RU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 несогласии с выставленными баллами предметного жюри</a:t>
          </a:r>
          <a:endParaRPr lang="ru-RU" sz="15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C9A2385-9CF2-4C66-9983-32EBBC6E12FA}" type="parTrans" cxnId="{F01442FC-5EF1-430F-91E7-8816CFC5343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96187B5-54CF-460E-BC53-19C8E25501A6}" type="sibTrans" cxnId="{F01442FC-5EF1-430F-91E7-8816CFC5343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C119E1C-FD7B-426E-8EE2-039B6EB36E2C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Официальным объявлением итогов олимпиады считается размещение на  официальном  сайте АУ «Центр мониторинга и развития образования» города  Чебоксары </a:t>
          </a:r>
          <a:r>
            <a:rPr lang="ru-RU" sz="15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рейтинговой таблицы победителей, призеров, участников без указания набранных баллов</a:t>
          </a:r>
          <a:r>
            <a:rPr lang="ru-RU" sz="1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ru-RU" sz="15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на следующий  день  после проведения олимпиады</a:t>
          </a:r>
          <a:endParaRPr lang="ru-RU" sz="1500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9A6197FC-B7D8-4296-87AB-A897F47F32A0}" type="parTrans" cxnId="{7D9FFC0B-FCD2-4D6F-9F30-F193E08126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8C3C864-14BF-4E7C-BFDC-7E340A81C7C7}" type="sibTrans" cxnId="{7D9FFC0B-FCD2-4D6F-9F30-F193E08126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A7F1F1A-13FE-4920-ADF0-D9C946E897F2}" type="pres">
      <dgm:prSet presAssocID="{9F5F1C8D-59F5-458C-84CA-1FC8D3FA5E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C58CB2F-C2F9-4F83-A47A-69AE9B145BF3}" type="pres">
      <dgm:prSet presAssocID="{9F5F1C8D-59F5-458C-84CA-1FC8D3FA5E8D}" presName="Name1" presStyleCnt="0"/>
      <dgm:spPr/>
    </dgm:pt>
    <dgm:pt modelId="{A9E27212-3928-463C-901D-6DEF092EA228}" type="pres">
      <dgm:prSet presAssocID="{9F5F1C8D-59F5-458C-84CA-1FC8D3FA5E8D}" presName="cycle" presStyleCnt="0"/>
      <dgm:spPr/>
    </dgm:pt>
    <dgm:pt modelId="{43D3007B-EF4B-4256-B936-989AECA43114}" type="pres">
      <dgm:prSet presAssocID="{9F5F1C8D-59F5-458C-84CA-1FC8D3FA5E8D}" presName="srcNode" presStyleLbl="node1" presStyleIdx="0" presStyleCnt="3"/>
      <dgm:spPr/>
    </dgm:pt>
    <dgm:pt modelId="{C94B961B-61EA-407A-9593-323FEAEFAC78}" type="pres">
      <dgm:prSet presAssocID="{9F5F1C8D-59F5-458C-84CA-1FC8D3FA5E8D}" presName="conn" presStyleLbl="parChTrans1D2" presStyleIdx="0" presStyleCnt="1"/>
      <dgm:spPr/>
      <dgm:t>
        <a:bodyPr/>
        <a:lstStyle/>
        <a:p>
          <a:endParaRPr lang="ru-RU"/>
        </a:p>
      </dgm:t>
    </dgm:pt>
    <dgm:pt modelId="{7466F8C5-9203-4019-9FB6-6E34530641E4}" type="pres">
      <dgm:prSet presAssocID="{9F5F1C8D-59F5-458C-84CA-1FC8D3FA5E8D}" presName="extraNode" presStyleLbl="node1" presStyleIdx="0" presStyleCnt="3"/>
      <dgm:spPr/>
    </dgm:pt>
    <dgm:pt modelId="{2D521660-964F-468B-B415-9F04700EB5F4}" type="pres">
      <dgm:prSet presAssocID="{9F5F1C8D-59F5-458C-84CA-1FC8D3FA5E8D}" presName="dstNode" presStyleLbl="node1" presStyleIdx="0" presStyleCnt="3"/>
      <dgm:spPr/>
    </dgm:pt>
    <dgm:pt modelId="{DE39723B-2AA6-4C10-883F-7102FE3FB0F7}" type="pres">
      <dgm:prSet presAssocID="{6C119E1C-FD7B-426E-8EE2-039B6EB36E2C}" presName="text_1" presStyleLbl="node1" presStyleIdx="0" presStyleCnt="3" custScaleX="100318" custScaleY="127313" custLinFactNeighborX="-2013" custLinFactNeighborY="-1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DD64A-68F6-429B-9F32-F6C134447A70}" type="pres">
      <dgm:prSet presAssocID="{6C119E1C-FD7B-426E-8EE2-039B6EB36E2C}" presName="accent_1" presStyleCnt="0"/>
      <dgm:spPr/>
    </dgm:pt>
    <dgm:pt modelId="{1ECFC30D-BDE5-4BF7-8809-44C5164A6012}" type="pres">
      <dgm:prSet presAssocID="{6C119E1C-FD7B-426E-8EE2-039B6EB36E2C}" presName="accentRepeatNode" presStyleLbl="solidFgAcc1" presStyleIdx="0" presStyleCnt="3" custScaleY="69902" custLinFactNeighborX="-3131" custLinFactNeighborY="665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2C3489A7-0869-4D31-A57C-F61D09C28CF8}" type="pres">
      <dgm:prSet presAssocID="{6C5CC4A6-1FE2-4E36-9F50-90A6B2BC24F5}" presName="text_2" presStyleLbl="node1" presStyleIdx="1" presStyleCnt="3" custScaleX="103124" custScaleY="141225" custLinFactNeighborX="724" custLinFactNeighborY="-1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1C5D2-D5AA-474E-AE4E-5014C6FF6FA9}" type="pres">
      <dgm:prSet presAssocID="{6C5CC4A6-1FE2-4E36-9F50-90A6B2BC24F5}" presName="accent_2" presStyleCnt="0"/>
      <dgm:spPr/>
    </dgm:pt>
    <dgm:pt modelId="{59427992-D63F-46AB-957B-F19FB4186336}" type="pres">
      <dgm:prSet presAssocID="{6C5CC4A6-1FE2-4E36-9F50-90A6B2BC24F5}" presName="accentRepeatNode" presStyleLbl="solidFgAcc1" presStyleIdx="1" presStyleCnt="3" custScaleX="105690" custScaleY="70874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D1223419-D3EF-4231-A7EE-F4CD20508A0C}" type="pres">
      <dgm:prSet presAssocID="{445EC6F3-6A19-49D5-8615-04DA08F43D51}" presName="text_3" presStyleLbl="node1" presStyleIdx="2" presStyleCnt="3" custScaleX="99596" custLinFactNeighborX="-46" custLinFactNeighborY="-25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238474-DF70-458A-8E78-324BEB6F7BD9}" type="pres">
      <dgm:prSet presAssocID="{445EC6F3-6A19-49D5-8615-04DA08F43D51}" presName="accent_3" presStyleCnt="0"/>
      <dgm:spPr/>
    </dgm:pt>
    <dgm:pt modelId="{38F35CD2-F57F-4977-999A-43BD4BD27F5D}" type="pres">
      <dgm:prSet presAssocID="{445EC6F3-6A19-49D5-8615-04DA08F43D51}" presName="accentRepeatNode" presStyleLbl="solidFgAcc1" presStyleIdx="2" presStyleCnt="3" custScaleX="100000" custScaleY="70098" custLinFactNeighborX="4973" custLinFactNeighborY="874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F01442FC-5EF1-430F-91E7-8816CFC5343B}" srcId="{9F5F1C8D-59F5-458C-84CA-1FC8D3FA5E8D}" destId="{445EC6F3-6A19-49D5-8615-04DA08F43D51}" srcOrd="2" destOrd="0" parTransId="{EC9A2385-9CF2-4C66-9983-32EBBC6E12FA}" sibTransId="{496187B5-54CF-460E-BC53-19C8E25501A6}"/>
    <dgm:cxn modelId="{7D9FFC0B-FCD2-4D6F-9F30-F193E0812624}" srcId="{9F5F1C8D-59F5-458C-84CA-1FC8D3FA5E8D}" destId="{6C119E1C-FD7B-426E-8EE2-039B6EB36E2C}" srcOrd="0" destOrd="0" parTransId="{9A6197FC-B7D8-4296-87AB-A897F47F32A0}" sibTransId="{98C3C864-14BF-4E7C-BFDC-7E340A81C7C7}"/>
    <dgm:cxn modelId="{11EF7AFE-8992-4F11-9F8C-14C714EC4CCA}" srcId="{9F5F1C8D-59F5-458C-84CA-1FC8D3FA5E8D}" destId="{6C5CC4A6-1FE2-4E36-9F50-90A6B2BC24F5}" srcOrd="1" destOrd="0" parTransId="{70A0603E-EEE7-4FA9-8CE1-142E3394389D}" sibTransId="{198378DC-A5AC-4744-9812-872E36092950}"/>
    <dgm:cxn modelId="{C53FDCE7-4A88-4187-9753-119D59771A4E}" type="presOf" srcId="{9F5F1C8D-59F5-458C-84CA-1FC8D3FA5E8D}" destId="{4A7F1F1A-13FE-4920-ADF0-D9C946E897F2}" srcOrd="0" destOrd="0" presId="urn:microsoft.com/office/officeart/2008/layout/VerticalCurvedList"/>
    <dgm:cxn modelId="{A2AD9B1C-5715-4D20-ABC4-C1D07B6D6668}" type="presOf" srcId="{445EC6F3-6A19-49D5-8615-04DA08F43D51}" destId="{D1223419-D3EF-4231-A7EE-F4CD20508A0C}" srcOrd="0" destOrd="0" presId="urn:microsoft.com/office/officeart/2008/layout/VerticalCurvedList"/>
    <dgm:cxn modelId="{9F781579-9B65-435C-B363-550B28CD200C}" type="presOf" srcId="{98C3C864-14BF-4E7C-BFDC-7E340A81C7C7}" destId="{C94B961B-61EA-407A-9593-323FEAEFAC78}" srcOrd="0" destOrd="0" presId="urn:microsoft.com/office/officeart/2008/layout/VerticalCurvedList"/>
    <dgm:cxn modelId="{3B641DC3-52AC-4182-B9AB-17001DCCE7B2}" type="presOf" srcId="{6C5CC4A6-1FE2-4E36-9F50-90A6B2BC24F5}" destId="{2C3489A7-0869-4D31-A57C-F61D09C28CF8}" srcOrd="0" destOrd="0" presId="urn:microsoft.com/office/officeart/2008/layout/VerticalCurvedList"/>
    <dgm:cxn modelId="{7A64DA04-C911-4BBE-8AA0-2581770C58D8}" type="presOf" srcId="{6C119E1C-FD7B-426E-8EE2-039B6EB36E2C}" destId="{DE39723B-2AA6-4C10-883F-7102FE3FB0F7}" srcOrd="0" destOrd="0" presId="urn:microsoft.com/office/officeart/2008/layout/VerticalCurvedList"/>
    <dgm:cxn modelId="{BEA1AF3F-4AB8-4B34-9884-BCDD5E45B437}" type="presParOf" srcId="{4A7F1F1A-13FE-4920-ADF0-D9C946E897F2}" destId="{0C58CB2F-C2F9-4F83-A47A-69AE9B145BF3}" srcOrd="0" destOrd="0" presId="urn:microsoft.com/office/officeart/2008/layout/VerticalCurvedList"/>
    <dgm:cxn modelId="{0867814D-6B94-415F-A7E2-72FEACF73D44}" type="presParOf" srcId="{0C58CB2F-C2F9-4F83-A47A-69AE9B145BF3}" destId="{A9E27212-3928-463C-901D-6DEF092EA228}" srcOrd="0" destOrd="0" presId="urn:microsoft.com/office/officeart/2008/layout/VerticalCurvedList"/>
    <dgm:cxn modelId="{C8697592-58FB-44EE-812A-BEA6C07D1D55}" type="presParOf" srcId="{A9E27212-3928-463C-901D-6DEF092EA228}" destId="{43D3007B-EF4B-4256-B936-989AECA43114}" srcOrd="0" destOrd="0" presId="urn:microsoft.com/office/officeart/2008/layout/VerticalCurvedList"/>
    <dgm:cxn modelId="{7B8465D1-1466-4280-80FF-6CA6E50DB91D}" type="presParOf" srcId="{A9E27212-3928-463C-901D-6DEF092EA228}" destId="{C94B961B-61EA-407A-9593-323FEAEFAC78}" srcOrd="1" destOrd="0" presId="urn:microsoft.com/office/officeart/2008/layout/VerticalCurvedList"/>
    <dgm:cxn modelId="{152D1EE3-E22D-4945-B6AD-A5D3F1BC144C}" type="presParOf" srcId="{A9E27212-3928-463C-901D-6DEF092EA228}" destId="{7466F8C5-9203-4019-9FB6-6E34530641E4}" srcOrd="2" destOrd="0" presId="urn:microsoft.com/office/officeart/2008/layout/VerticalCurvedList"/>
    <dgm:cxn modelId="{9EC9BCBD-ADD4-472B-8B62-577BEE777F2B}" type="presParOf" srcId="{A9E27212-3928-463C-901D-6DEF092EA228}" destId="{2D521660-964F-468B-B415-9F04700EB5F4}" srcOrd="3" destOrd="0" presId="urn:microsoft.com/office/officeart/2008/layout/VerticalCurvedList"/>
    <dgm:cxn modelId="{FEFE2CA5-3422-4F26-80A4-CD1409A682D4}" type="presParOf" srcId="{0C58CB2F-C2F9-4F83-A47A-69AE9B145BF3}" destId="{DE39723B-2AA6-4C10-883F-7102FE3FB0F7}" srcOrd="1" destOrd="0" presId="urn:microsoft.com/office/officeart/2008/layout/VerticalCurvedList"/>
    <dgm:cxn modelId="{DB050E07-D78A-43FD-B64A-A759750C784E}" type="presParOf" srcId="{0C58CB2F-C2F9-4F83-A47A-69AE9B145BF3}" destId="{C3ADD64A-68F6-429B-9F32-F6C134447A70}" srcOrd="2" destOrd="0" presId="urn:microsoft.com/office/officeart/2008/layout/VerticalCurvedList"/>
    <dgm:cxn modelId="{E2273D0F-1BF9-4930-9F99-4FCBACAEF37E}" type="presParOf" srcId="{C3ADD64A-68F6-429B-9F32-F6C134447A70}" destId="{1ECFC30D-BDE5-4BF7-8809-44C5164A6012}" srcOrd="0" destOrd="0" presId="urn:microsoft.com/office/officeart/2008/layout/VerticalCurvedList"/>
    <dgm:cxn modelId="{60FD8A9E-80A3-442B-A2C4-D4921C2E6E0E}" type="presParOf" srcId="{0C58CB2F-C2F9-4F83-A47A-69AE9B145BF3}" destId="{2C3489A7-0869-4D31-A57C-F61D09C28CF8}" srcOrd="3" destOrd="0" presId="urn:microsoft.com/office/officeart/2008/layout/VerticalCurvedList"/>
    <dgm:cxn modelId="{F1F48DB3-408A-47A7-9D3D-F9208D02990D}" type="presParOf" srcId="{0C58CB2F-C2F9-4F83-A47A-69AE9B145BF3}" destId="{8C91C5D2-D5AA-474E-AE4E-5014C6FF6FA9}" srcOrd="4" destOrd="0" presId="urn:microsoft.com/office/officeart/2008/layout/VerticalCurvedList"/>
    <dgm:cxn modelId="{22BAB484-49E2-4949-836F-A1B519163EE8}" type="presParOf" srcId="{8C91C5D2-D5AA-474E-AE4E-5014C6FF6FA9}" destId="{59427992-D63F-46AB-957B-F19FB4186336}" srcOrd="0" destOrd="0" presId="urn:microsoft.com/office/officeart/2008/layout/VerticalCurvedList"/>
    <dgm:cxn modelId="{4E27C900-97BD-40EB-9063-7F98F3B4F497}" type="presParOf" srcId="{0C58CB2F-C2F9-4F83-A47A-69AE9B145BF3}" destId="{D1223419-D3EF-4231-A7EE-F4CD20508A0C}" srcOrd="5" destOrd="0" presId="urn:microsoft.com/office/officeart/2008/layout/VerticalCurvedList"/>
    <dgm:cxn modelId="{322E4419-FF1B-475B-A7E0-9462A9AC45B1}" type="presParOf" srcId="{0C58CB2F-C2F9-4F83-A47A-69AE9B145BF3}" destId="{A8238474-DF70-458A-8E78-324BEB6F7BD9}" srcOrd="6" destOrd="0" presId="urn:microsoft.com/office/officeart/2008/layout/VerticalCurvedList"/>
    <dgm:cxn modelId="{0B63CE23-BE71-48DE-9534-C3C47A4FB75D}" type="presParOf" srcId="{A8238474-DF70-458A-8E78-324BEB6F7BD9}" destId="{38F35CD2-F57F-4977-999A-43BD4BD27F5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A87D1B-7DF2-459A-A4B7-ECE8A52B3B4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32C783-2D59-425D-A953-DA624433D825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7-8 классы</a:t>
          </a:r>
          <a:endParaRPr lang="ru-RU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3642CA1-89CF-4578-ACB9-1B22F061041F}" type="parTrans" cxnId="{360C00C1-84D9-476D-87B1-9CAF853684B0}">
      <dgm:prSet/>
      <dgm:spPr/>
      <dgm:t>
        <a:bodyPr/>
        <a:lstStyle/>
        <a:p>
          <a:endParaRPr lang="ru-RU"/>
        </a:p>
      </dgm:t>
    </dgm:pt>
    <dgm:pt modelId="{0E6E0442-FA88-4810-8BBC-25ADABD4ADDE}" type="sibTrans" cxnId="{360C00C1-84D9-476D-87B1-9CAF853684B0}">
      <dgm:prSet/>
      <dgm:spPr/>
      <dgm:t>
        <a:bodyPr/>
        <a:lstStyle/>
        <a:p>
          <a:endParaRPr lang="ru-RU"/>
        </a:p>
      </dgm:t>
    </dgm:pt>
    <dgm:pt modelId="{798C4ADB-B385-4ED8-87CB-1A9B79BDED3C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классы</a:t>
          </a:r>
          <a:endParaRPr lang="ru-RU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BFB1AD-9F24-4E52-AC4F-768C401F896B}" type="parTrans" cxnId="{4E929914-2917-46BD-9BB3-56D4950A6870}">
      <dgm:prSet/>
      <dgm:spPr/>
      <dgm:t>
        <a:bodyPr/>
        <a:lstStyle/>
        <a:p>
          <a:endParaRPr lang="ru-RU"/>
        </a:p>
      </dgm:t>
    </dgm:pt>
    <dgm:pt modelId="{2D893D8E-9007-4676-951C-C37B00D8F0C2}" type="sibTrans" cxnId="{4E929914-2917-46BD-9BB3-56D4950A6870}">
      <dgm:prSet/>
      <dgm:spPr/>
      <dgm:t>
        <a:bodyPr/>
        <a:lstStyle/>
        <a:p>
          <a:endParaRPr lang="ru-RU"/>
        </a:p>
      </dgm:t>
    </dgm:pt>
    <dgm:pt modelId="{E3E69D66-699D-4062-B4EE-54C4E717EEAA}">
      <dgm:prSet phldrT="[Текст]" custT="1"/>
      <dgm:spPr>
        <a:solidFill>
          <a:schemeClr val="tx2">
            <a:lumMod val="20000"/>
            <a:lumOff val="80000"/>
            <a:alpha val="90000"/>
          </a:schemeClr>
        </a:solidFill>
        <a:ln w="9525">
          <a:solidFill>
            <a:schemeClr val="tx1">
              <a:alpha val="90000"/>
            </a:schemeClr>
          </a:solidFill>
        </a:ln>
      </dgm:spPr>
      <dgm:t>
        <a:bodyPr/>
        <a:lstStyle/>
        <a:p>
          <a:pPr algn="ctr"/>
          <a:r>
            <a:rPr lang="ru-RU" sz="2000" b="1" dirty="0" smtClean="0"/>
            <a:t>с 15:00 час. до 16:00 час.</a:t>
          </a:r>
          <a:endParaRPr lang="ru-RU" sz="2000" b="1" dirty="0"/>
        </a:p>
      </dgm:t>
    </dgm:pt>
    <dgm:pt modelId="{342EED78-65D9-4DC5-9587-4B93FE2B602F}" type="parTrans" cxnId="{9F73604C-AF94-4F56-B869-C331D5E814E2}">
      <dgm:prSet/>
      <dgm:spPr/>
      <dgm:t>
        <a:bodyPr/>
        <a:lstStyle/>
        <a:p>
          <a:endParaRPr lang="ru-RU"/>
        </a:p>
      </dgm:t>
    </dgm:pt>
    <dgm:pt modelId="{C6D19176-5711-43BF-899F-B1BF466459A3}" type="sibTrans" cxnId="{9F73604C-AF94-4F56-B869-C331D5E814E2}">
      <dgm:prSet/>
      <dgm:spPr/>
      <dgm:t>
        <a:bodyPr/>
        <a:lstStyle/>
        <a:p>
          <a:endParaRPr lang="ru-RU"/>
        </a:p>
      </dgm:t>
    </dgm:pt>
    <dgm:pt modelId="{AB3422A4-4173-4DEA-A232-0032AD1D9676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10-11 классы</a:t>
          </a:r>
          <a:endParaRPr lang="ru-RU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FC7286-5960-419D-9137-47EDD4829F2B}" type="parTrans" cxnId="{01424937-070D-4A73-8316-B56237708715}">
      <dgm:prSet/>
      <dgm:spPr/>
      <dgm:t>
        <a:bodyPr/>
        <a:lstStyle/>
        <a:p>
          <a:endParaRPr lang="ru-RU"/>
        </a:p>
      </dgm:t>
    </dgm:pt>
    <dgm:pt modelId="{BC3D1C84-F412-4C07-9F5E-3C8BFAD4369A}" type="sibTrans" cxnId="{01424937-070D-4A73-8316-B56237708715}">
      <dgm:prSet/>
      <dgm:spPr/>
      <dgm:t>
        <a:bodyPr/>
        <a:lstStyle/>
        <a:p>
          <a:endParaRPr lang="ru-RU"/>
        </a:p>
      </dgm:t>
    </dgm:pt>
    <dgm:pt modelId="{84CB010A-473E-4006-B9D2-B874E9F7BE00}">
      <dgm:prSet custT="1"/>
      <dgm:spPr>
        <a:solidFill>
          <a:schemeClr val="tx2">
            <a:lumMod val="20000"/>
            <a:lumOff val="80000"/>
            <a:alpha val="90000"/>
          </a:schemeClr>
        </a:solidFill>
        <a:ln w="9525">
          <a:solidFill>
            <a:schemeClr val="tx1">
              <a:alpha val="90000"/>
            </a:schemeClr>
          </a:solidFill>
        </a:ln>
      </dgm:spPr>
      <dgm:t>
        <a:bodyPr/>
        <a:lstStyle/>
        <a:p>
          <a:pPr algn="ctr"/>
          <a:r>
            <a:rPr lang="ru-RU" sz="2000" b="1" dirty="0" smtClean="0"/>
            <a:t>с 16:00 час. до 17:00 час.</a:t>
          </a:r>
          <a:endParaRPr lang="ru-RU" sz="2000" dirty="0"/>
        </a:p>
      </dgm:t>
    </dgm:pt>
    <dgm:pt modelId="{A668FAB6-1238-48B9-B606-8C7AFD576CAF}" type="parTrans" cxnId="{93CC87CB-5D08-4BA7-9A43-31354CC35364}">
      <dgm:prSet/>
      <dgm:spPr/>
      <dgm:t>
        <a:bodyPr/>
        <a:lstStyle/>
        <a:p>
          <a:endParaRPr lang="ru-RU"/>
        </a:p>
      </dgm:t>
    </dgm:pt>
    <dgm:pt modelId="{06325F71-4679-47DE-9F98-FFC5512FC8BC}" type="sibTrans" cxnId="{93CC87CB-5D08-4BA7-9A43-31354CC35364}">
      <dgm:prSet/>
      <dgm:spPr/>
      <dgm:t>
        <a:bodyPr/>
        <a:lstStyle/>
        <a:p>
          <a:endParaRPr lang="ru-RU"/>
        </a:p>
      </dgm:t>
    </dgm:pt>
    <dgm:pt modelId="{89E907DA-38E2-4010-ADE4-C61AF9ABEFBE}">
      <dgm:prSet custT="1"/>
      <dgm:spPr>
        <a:solidFill>
          <a:schemeClr val="tx2">
            <a:lumMod val="20000"/>
            <a:lumOff val="80000"/>
            <a:alpha val="90000"/>
          </a:schemeClr>
        </a:solidFill>
        <a:ln w="12700">
          <a:solidFill>
            <a:schemeClr val="tx1">
              <a:alpha val="90000"/>
            </a:schemeClr>
          </a:solidFill>
        </a:ln>
      </dgm:spPr>
      <dgm:t>
        <a:bodyPr/>
        <a:lstStyle/>
        <a:p>
          <a:pPr algn="ctr"/>
          <a:r>
            <a:rPr lang="ru-RU" sz="2000" b="1" dirty="0" smtClean="0"/>
            <a:t>с 14:00 час. до 15:00 час.</a:t>
          </a:r>
          <a:endParaRPr lang="ru-RU" sz="2000" dirty="0"/>
        </a:p>
      </dgm:t>
    </dgm:pt>
    <dgm:pt modelId="{7B71AAD9-2C69-4D46-BE7C-BCB06880BA11}" type="parTrans" cxnId="{F2ADEA55-7D2D-4E6D-9760-6B760C4664A6}">
      <dgm:prSet/>
      <dgm:spPr/>
      <dgm:t>
        <a:bodyPr/>
        <a:lstStyle/>
        <a:p>
          <a:endParaRPr lang="ru-RU"/>
        </a:p>
      </dgm:t>
    </dgm:pt>
    <dgm:pt modelId="{0F36F292-997B-4322-9875-A0B9C013DB57}" type="sibTrans" cxnId="{F2ADEA55-7D2D-4E6D-9760-6B760C4664A6}">
      <dgm:prSet/>
      <dgm:spPr/>
      <dgm:t>
        <a:bodyPr/>
        <a:lstStyle/>
        <a:p>
          <a:endParaRPr lang="ru-RU"/>
        </a:p>
      </dgm:t>
    </dgm:pt>
    <dgm:pt modelId="{F292BABC-4FA6-40AE-92C6-37344C2DFB11}" type="pres">
      <dgm:prSet presAssocID="{A9A87D1B-7DF2-459A-A4B7-ECE8A52B3B4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91B71B5-D320-4941-9336-50DFCC1BDCC9}" type="pres">
      <dgm:prSet presAssocID="{C732C783-2D59-425D-A953-DA624433D825}" presName="linNode" presStyleCnt="0"/>
      <dgm:spPr/>
    </dgm:pt>
    <dgm:pt modelId="{553C72C1-CFFE-401F-80A1-7F3F6C4AD8A6}" type="pres">
      <dgm:prSet presAssocID="{C732C783-2D59-425D-A953-DA624433D825}" presName="parentShp" presStyleLbl="node1" presStyleIdx="0" presStyleCnt="3" custScaleY="18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26975-A5CE-465F-A192-A85F7CB6D705}" type="pres">
      <dgm:prSet presAssocID="{C732C783-2D59-425D-A953-DA624433D825}" presName="childShp" presStyleLbl="bgAccFollowNode1" presStyleIdx="0" presStyleCnt="3" custScaleY="13669" custLinFactNeighborX="917" custLinFactNeighborY="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9A2B62-2A34-4F21-8E76-52FC34E0FFCF}" type="pres">
      <dgm:prSet presAssocID="{0E6E0442-FA88-4810-8BBC-25ADABD4ADDE}" presName="spacing" presStyleCnt="0"/>
      <dgm:spPr/>
    </dgm:pt>
    <dgm:pt modelId="{8649DCE4-EED7-4982-8E0D-681F728CBBD2}" type="pres">
      <dgm:prSet presAssocID="{798C4ADB-B385-4ED8-87CB-1A9B79BDED3C}" presName="linNode" presStyleCnt="0"/>
      <dgm:spPr/>
    </dgm:pt>
    <dgm:pt modelId="{AA1A2AB5-4E60-4575-B38D-87452C38C155}" type="pres">
      <dgm:prSet presAssocID="{798C4ADB-B385-4ED8-87CB-1A9B79BDED3C}" presName="parentShp" presStyleLbl="node1" presStyleIdx="1" presStyleCnt="3" custScaleY="17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CEBD2-11ED-474B-B2BE-689B37B92C9B}" type="pres">
      <dgm:prSet presAssocID="{798C4ADB-B385-4ED8-87CB-1A9B79BDED3C}" presName="childShp" presStyleLbl="bgAccFollowNode1" presStyleIdx="1" presStyleCnt="3" custScaleY="1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143D7C-9539-4C83-BF8A-240BB7BDE6B3}" type="pres">
      <dgm:prSet presAssocID="{2D893D8E-9007-4676-951C-C37B00D8F0C2}" presName="spacing" presStyleCnt="0"/>
      <dgm:spPr/>
    </dgm:pt>
    <dgm:pt modelId="{15F318D1-02E1-499B-AABC-B49B0C6FDAB4}" type="pres">
      <dgm:prSet presAssocID="{AB3422A4-4173-4DEA-A232-0032AD1D9676}" presName="linNode" presStyleCnt="0"/>
      <dgm:spPr/>
    </dgm:pt>
    <dgm:pt modelId="{054EA7AC-C1D4-4700-9AAB-B0C566DB6418}" type="pres">
      <dgm:prSet presAssocID="{AB3422A4-4173-4DEA-A232-0032AD1D9676}" presName="parentShp" presStyleLbl="node1" presStyleIdx="2" presStyleCnt="3" custScaleY="19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574F1-B518-45EB-AFE2-183387C86174}" type="pres">
      <dgm:prSet presAssocID="{AB3422A4-4173-4DEA-A232-0032AD1D9676}" presName="childShp" presStyleLbl="bgAccFollowNode1" presStyleIdx="2" presStyleCnt="3" custScaleY="12184" custLinFactNeighborX="517" custLinFactNeighborY="-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CC87CB-5D08-4BA7-9A43-31354CC35364}" srcId="{AB3422A4-4173-4DEA-A232-0032AD1D9676}" destId="{84CB010A-473E-4006-B9D2-B874E9F7BE00}" srcOrd="0" destOrd="0" parTransId="{A668FAB6-1238-48B9-B606-8C7AFD576CAF}" sibTransId="{06325F71-4679-47DE-9F98-FFC5512FC8BC}"/>
    <dgm:cxn modelId="{528A7B37-12EF-4FBD-9682-075C35EFF4D5}" type="presOf" srcId="{C732C783-2D59-425D-A953-DA624433D825}" destId="{553C72C1-CFFE-401F-80A1-7F3F6C4AD8A6}" srcOrd="0" destOrd="0" presId="urn:microsoft.com/office/officeart/2005/8/layout/vList6"/>
    <dgm:cxn modelId="{F2ADEA55-7D2D-4E6D-9760-6B760C4664A6}" srcId="{C732C783-2D59-425D-A953-DA624433D825}" destId="{89E907DA-38E2-4010-ADE4-C61AF9ABEFBE}" srcOrd="0" destOrd="0" parTransId="{7B71AAD9-2C69-4D46-BE7C-BCB06880BA11}" sibTransId="{0F36F292-997B-4322-9875-A0B9C013DB57}"/>
    <dgm:cxn modelId="{59634AD6-D616-4AC3-AB0F-737AEA4E7526}" type="presOf" srcId="{A9A87D1B-7DF2-459A-A4B7-ECE8A52B3B41}" destId="{F292BABC-4FA6-40AE-92C6-37344C2DFB11}" srcOrd="0" destOrd="0" presId="urn:microsoft.com/office/officeart/2005/8/layout/vList6"/>
    <dgm:cxn modelId="{6B02B697-B5F1-43AB-87A6-795398C1FDE4}" type="presOf" srcId="{E3E69D66-699D-4062-B4EE-54C4E717EEAA}" destId="{D83CEBD2-11ED-474B-B2BE-689B37B92C9B}" srcOrd="0" destOrd="0" presId="urn:microsoft.com/office/officeart/2005/8/layout/vList6"/>
    <dgm:cxn modelId="{9F73604C-AF94-4F56-B869-C331D5E814E2}" srcId="{798C4ADB-B385-4ED8-87CB-1A9B79BDED3C}" destId="{E3E69D66-699D-4062-B4EE-54C4E717EEAA}" srcOrd="0" destOrd="0" parTransId="{342EED78-65D9-4DC5-9587-4B93FE2B602F}" sibTransId="{C6D19176-5711-43BF-899F-B1BF466459A3}"/>
    <dgm:cxn modelId="{4E929914-2917-46BD-9BB3-56D4950A6870}" srcId="{A9A87D1B-7DF2-459A-A4B7-ECE8A52B3B41}" destId="{798C4ADB-B385-4ED8-87CB-1A9B79BDED3C}" srcOrd="1" destOrd="0" parTransId="{84BFB1AD-9F24-4E52-AC4F-768C401F896B}" sibTransId="{2D893D8E-9007-4676-951C-C37B00D8F0C2}"/>
    <dgm:cxn modelId="{360C00C1-84D9-476D-87B1-9CAF853684B0}" srcId="{A9A87D1B-7DF2-459A-A4B7-ECE8A52B3B41}" destId="{C732C783-2D59-425D-A953-DA624433D825}" srcOrd="0" destOrd="0" parTransId="{23642CA1-89CF-4578-ACB9-1B22F061041F}" sibTransId="{0E6E0442-FA88-4810-8BBC-25ADABD4ADDE}"/>
    <dgm:cxn modelId="{DDB66318-1393-4806-B8F0-5A485C286E45}" type="presOf" srcId="{AB3422A4-4173-4DEA-A232-0032AD1D9676}" destId="{054EA7AC-C1D4-4700-9AAB-B0C566DB6418}" srcOrd="0" destOrd="0" presId="urn:microsoft.com/office/officeart/2005/8/layout/vList6"/>
    <dgm:cxn modelId="{01424937-070D-4A73-8316-B56237708715}" srcId="{A9A87D1B-7DF2-459A-A4B7-ECE8A52B3B41}" destId="{AB3422A4-4173-4DEA-A232-0032AD1D9676}" srcOrd="2" destOrd="0" parTransId="{F4FC7286-5960-419D-9137-47EDD4829F2B}" sibTransId="{BC3D1C84-F412-4C07-9F5E-3C8BFAD4369A}"/>
    <dgm:cxn modelId="{71E823FF-2496-4A13-9920-70DD8432D71F}" type="presOf" srcId="{798C4ADB-B385-4ED8-87CB-1A9B79BDED3C}" destId="{AA1A2AB5-4E60-4575-B38D-87452C38C155}" srcOrd="0" destOrd="0" presId="urn:microsoft.com/office/officeart/2005/8/layout/vList6"/>
    <dgm:cxn modelId="{7AE241C6-74FA-4E97-B6CB-C361E70EE6E3}" type="presOf" srcId="{84CB010A-473E-4006-B9D2-B874E9F7BE00}" destId="{621574F1-B518-45EB-AFE2-183387C86174}" srcOrd="0" destOrd="0" presId="urn:microsoft.com/office/officeart/2005/8/layout/vList6"/>
    <dgm:cxn modelId="{711D6F68-FE51-458D-8225-C84BE9B74CA1}" type="presOf" srcId="{89E907DA-38E2-4010-ADE4-C61AF9ABEFBE}" destId="{16B26975-A5CE-465F-A192-A85F7CB6D705}" srcOrd="0" destOrd="0" presId="urn:microsoft.com/office/officeart/2005/8/layout/vList6"/>
    <dgm:cxn modelId="{9322447C-8041-4B83-84FA-0BB6C97E3857}" type="presParOf" srcId="{F292BABC-4FA6-40AE-92C6-37344C2DFB11}" destId="{391B71B5-D320-4941-9336-50DFCC1BDCC9}" srcOrd="0" destOrd="0" presId="urn:microsoft.com/office/officeart/2005/8/layout/vList6"/>
    <dgm:cxn modelId="{777813E5-0707-4D51-A508-33C4B9E6F0A0}" type="presParOf" srcId="{391B71B5-D320-4941-9336-50DFCC1BDCC9}" destId="{553C72C1-CFFE-401F-80A1-7F3F6C4AD8A6}" srcOrd="0" destOrd="0" presId="urn:microsoft.com/office/officeart/2005/8/layout/vList6"/>
    <dgm:cxn modelId="{722B3918-509A-4480-8611-D8D629778947}" type="presParOf" srcId="{391B71B5-D320-4941-9336-50DFCC1BDCC9}" destId="{16B26975-A5CE-465F-A192-A85F7CB6D705}" srcOrd="1" destOrd="0" presId="urn:microsoft.com/office/officeart/2005/8/layout/vList6"/>
    <dgm:cxn modelId="{9CC7C09B-4663-4AEB-8D67-7DFFD8CB2254}" type="presParOf" srcId="{F292BABC-4FA6-40AE-92C6-37344C2DFB11}" destId="{509A2B62-2A34-4F21-8E76-52FC34E0FFCF}" srcOrd="1" destOrd="0" presId="urn:microsoft.com/office/officeart/2005/8/layout/vList6"/>
    <dgm:cxn modelId="{020678E1-2855-4963-AAA7-F55462C7FC9B}" type="presParOf" srcId="{F292BABC-4FA6-40AE-92C6-37344C2DFB11}" destId="{8649DCE4-EED7-4982-8E0D-681F728CBBD2}" srcOrd="2" destOrd="0" presId="urn:microsoft.com/office/officeart/2005/8/layout/vList6"/>
    <dgm:cxn modelId="{59209057-34D3-4697-820A-7F9C9607758E}" type="presParOf" srcId="{8649DCE4-EED7-4982-8E0D-681F728CBBD2}" destId="{AA1A2AB5-4E60-4575-B38D-87452C38C155}" srcOrd="0" destOrd="0" presId="urn:microsoft.com/office/officeart/2005/8/layout/vList6"/>
    <dgm:cxn modelId="{D6714288-5757-4886-94A8-F9E149904243}" type="presParOf" srcId="{8649DCE4-EED7-4982-8E0D-681F728CBBD2}" destId="{D83CEBD2-11ED-474B-B2BE-689B37B92C9B}" srcOrd="1" destOrd="0" presId="urn:microsoft.com/office/officeart/2005/8/layout/vList6"/>
    <dgm:cxn modelId="{0BB8AE92-84EB-40A7-B585-E81229F09B22}" type="presParOf" srcId="{F292BABC-4FA6-40AE-92C6-37344C2DFB11}" destId="{48143D7C-9539-4C83-BF8A-240BB7BDE6B3}" srcOrd="3" destOrd="0" presId="urn:microsoft.com/office/officeart/2005/8/layout/vList6"/>
    <dgm:cxn modelId="{A81354B7-46FD-478D-8052-DEEEA40190E5}" type="presParOf" srcId="{F292BABC-4FA6-40AE-92C6-37344C2DFB11}" destId="{15F318D1-02E1-499B-AABC-B49B0C6FDAB4}" srcOrd="4" destOrd="0" presId="urn:microsoft.com/office/officeart/2005/8/layout/vList6"/>
    <dgm:cxn modelId="{F19A523A-266C-47FE-A018-25BAD5D424F1}" type="presParOf" srcId="{15F318D1-02E1-499B-AABC-B49B0C6FDAB4}" destId="{054EA7AC-C1D4-4700-9AAB-B0C566DB6418}" srcOrd="0" destOrd="0" presId="urn:microsoft.com/office/officeart/2005/8/layout/vList6"/>
    <dgm:cxn modelId="{28C722CA-4C77-42DA-9B54-3ECDF8133BD8}" type="presParOf" srcId="{15F318D1-02E1-499B-AABC-B49B0C6FDAB4}" destId="{621574F1-B518-45EB-AFE2-183387C8617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A08C64-12C8-4994-94EF-75F32EECCCF8}">
      <dsp:nvSpPr>
        <dsp:cNvPr id="0" name=""/>
        <dsp:cNvSpPr/>
      </dsp:nvSpPr>
      <dsp:spPr>
        <a:xfrm>
          <a:off x="-3617902" y="-555964"/>
          <a:ext cx="4312883" cy="4312883"/>
        </a:xfrm>
        <a:prstGeom prst="blockArc">
          <a:avLst>
            <a:gd name="adj1" fmla="val 18900000"/>
            <a:gd name="adj2" fmla="val 2700000"/>
            <a:gd name="adj3" fmla="val 50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40AAB-CE83-4D76-A32C-F66CA9B60664}">
      <dsp:nvSpPr>
        <dsp:cNvPr id="0" name=""/>
        <dsp:cNvSpPr/>
      </dsp:nvSpPr>
      <dsp:spPr>
        <a:xfrm>
          <a:off x="446910" y="320095"/>
          <a:ext cx="6526291" cy="6401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1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Выполнение участниками олимпиады олимпиадных заданий                              в аудиториях (1-2 чел. за партой)</a:t>
          </a:r>
          <a:endParaRPr lang="ru-RU" sz="1600" b="1" kern="1200" dirty="0"/>
        </a:p>
      </dsp:txBody>
      <dsp:txXfrm>
        <a:off x="446910" y="320095"/>
        <a:ext cx="6526291" cy="640191"/>
      </dsp:txXfrm>
    </dsp:sp>
    <dsp:sp modelId="{5FB1A756-7CB4-4EEA-8A0C-8A4DBD3A8018}">
      <dsp:nvSpPr>
        <dsp:cNvPr id="0" name=""/>
        <dsp:cNvSpPr/>
      </dsp:nvSpPr>
      <dsp:spPr>
        <a:xfrm>
          <a:off x="46790" y="240071"/>
          <a:ext cx="800238" cy="800238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661729-059B-4B9F-AFB7-58FB27294881}">
      <dsp:nvSpPr>
        <dsp:cNvPr id="0" name=""/>
        <dsp:cNvSpPr/>
      </dsp:nvSpPr>
      <dsp:spPr>
        <a:xfrm>
          <a:off x="679619" y="1280382"/>
          <a:ext cx="6293581" cy="6401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152" tIns="40640" rIns="40640" bIns="4064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Прием передачи олимпиадных работ организаторами                                в аудитории ответственному организатору осуществляется                        в штабе олимпиады</a:t>
          </a:r>
          <a:endParaRPr lang="ru-RU" sz="1600" b="1" kern="1200" dirty="0"/>
        </a:p>
      </dsp:txBody>
      <dsp:txXfrm>
        <a:off x="679619" y="1280382"/>
        <a:ext cx="6293581" cy="640191"/>
      </dsp:txXfrm>
    </dsp:sp>
    <dsp:sp modelId="{A26E1E3C-A0F9-4095-BC86-57A58E9A6099}">
      <dsp:nvSpPr>
        <dsp:cNvPr id="0" name=""/>
        <dsp:cNvSpPr/>
      </dsp:nvSpPr>
      <dsp:spPr>
        <a:xfrm>
          <a:off x="270473" y="1244139"/>
          <a:ext cx="800238" cy="800238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97EEF9-712B-4C5B-AFAE-D671E3D6A18B}">
      <dsp:nvSpPr>
        <dsp:cNvPr id="0" name=""/>
        <dsp:cNvSpPr/>
      </dsp:nvSpPr>
      <dsp:spPr>
        <a:xfrm>
          <a:off x="446910" y="2169197"/>
          <a:ext cx="6526291" cy="783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152" tIns="40640" rIns="40640" bIns="40640" numCol="1" spcCol="1270" anchor="ctr" anchorCtr="0">
          <a:noAutofit/>
        </a:bodyPr>
        <a:lstStyle/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/>
            <a:t>Процесс передачи олимпиадных работ ответственным организатором членам предметного жюри осуществляется                             в штабе олимпиады </a:t>
          </a:r>
          <a:endParaRPr lang="ru-RU" sz="1600" b="1" kern="1200" dirty="0"/>
        </a:p>
      </dsp:txBody>
      <dsp:txXfrm>
        <a:off x="446910" y="2169197"/>
        <a:ext cx="6526291" cy="783132"/>
      </dsp:txXfrm>
    </dsp:sp>
    <dsp:sp modelId="{33800816-5419-42EA-8D18-CFCE5A81A7CF}">
      <dsp:nvSpPr>
        <dsp:cNvPr id="0" name=""/>
        <dsp:cNvSpPr/>
      </dsp:nvSpPr>
      <dsp:spPr>
        <a:xfrm>
          <a:off x="46790" y="2160644"/>
          <a:ext cx="800238" cy="800238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E5712-EBD3-4DAB-BEE7-7E0647B87F7E}">
      <dsp:nvSpPr>
        <dsp:cNvPr id="0" name=""/>
        <dsp:cNvSpPr/>
      </dsp:nvSpPr>
      <dsp:spPr>
        <a:xfrm>
          <a:off x="0" y="381850"/>
          <a:ext cx="2699406" cy="38972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 случае нарушения участником Олимпиады утвержденных требований к организации и проведению Олимпиады, организатор в аудитории вправе </a:t>
          </a:r>
          <a:r>
            <a:rPr lang="ru-RU" sz="20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удалить</a:t>
          </a:r>
          <a:r>
            <a:rPr lang="ru-RU" sz="2000" kern="1200" dirty="0" smtClean="0"/>
            <a:t> </a:t>
          </a:r>
          <a:r>
            <a:rPr lang="ru-RU" sz="1800" b="1" kern="1200" dirty="0" smtClean="0"/>
            <a:t>данного участника из аудитории, составив </a:t>
          </a:r>
          <a:r>
            <a:rPr lang="ru-RU" sz="20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акт об удалении</a:t>
          </a:r>
          <a:endParaRPr lang="ru-RU" sz="2000" kern="1200" dirty="0">
            <a:solidFill>
              <a:srgbClr val="FF0000"/>
            </a:solidFill>
          </a:endParaRPr>
        </a:p>
      </dsp:txBody>
      <dsp:txXfrm>
        <a:off x="79063" y="460913"/>
        <a:ext cx="2541280" cy="3739141"/>
      </dsp:txXfrm>
    </dsp:sp>
    <dsp:sp modelId="{C52F3D55-3AA1-4F52-887B-5FBC2E0C1F87}">
      <dsp:nvSpPr>
        <dsp:cNvPr id="0" name=""/>
        <dsp:cNvSpPr/>
      </dsp:nvSpPr>
      <dsp:spPr>
        <a:xfrm rot="21576169">
          <a:off x="2970448" y="1982531"/>
          <a:ext cx="574637" cy="66945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2970450" y="2117019"/>
        <a:ext cx="402246" cy="401672"/>
      </dsp:txXfrm>
    </dsp:sp>
    <dsp:sp modelId="{63AFFBC0-9A0C-4518-A389-FD3375337BAB}">
      <dsp:nvSpPr>
        <dsp:cNvPr id="0" name=""/>
        <dsp:cNvSpPr/>
      </dsp:nvSpPr>
      <dsp:spPr>
        <a:xfrm>
          <a:off x="3783602" y="355622"/>
          <a:ext cx="2699406" cy="38972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Участники, которые были удалены                            с Олимпиады,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лишаются права</a:t>
          </a:r>
          <a:r>
            <a:rPr lang="ru-RU" sz="1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дальнейшего участия в олимпиаде по данному общеобразовательному предмету в текущем году </a:t>
          </a:r>
          <a:endParaRPr lang="ru-RU" sz="1800" b="1" kern="1200" dirty="0"/>
        </a:p>
      </dsp:txBody>
      <dsp:txXfrm>
        <a:off x="3862665" y="434685"/>
        <a:ext cx="2541280" cy="37391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1BEB4-25A1-4FE1-BC9B-BAB6265C0740}">
      <dsp:nvSpPr>
        <dsp:cNvPr id="0" name=""/>
        <dsp:cNvSpPr/>
      </dsp:nvSpPr>
      <dsp:spPr>
        <a:xfrm>
          <a:off x="2432199" y="936099"/>
          <a:ext cx="2832977" cy="69530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prstTxWarp prst="textPlain">
            <a:avLst/>
          </a:prstTxWarp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АПЕЛЛЯЦИЯ</a:t>
          </a:r>
          <a:endParaRPr lang="ru-RU" sz="12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847079" y="1037924"/>
        <a:ext cx="2003217" cy="491653"/>
      </dsp:txXfrm>
    </dsp:sp>
    <dsp:sp modelId="{88B36926-40AD-4087-84FE-CC1DF79E87A4}">
      <dsp:nvSpPr>
        <dsp:cNvPr id="0" name=""/>
        <dsp:cNvSpPr/>
      </dsp:nvSpPr>
      <dsp:spPr>
        <a:xfrm rot="19192565">
          <a:off x="2349704" y="1710829"/>
          <a:ext cx="583580" cy="40760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610C1-A68A-41BF-A419-E27A6CB5534A}">
      <dsp:nvSpPr>
        <dsp:cNvPr id="0" name=""/>
        <dsp:cNvSpPr/>
      </dsp:nvSpPr>
      <dsp:spPr>
        <a:xfrm>
          <a:off x="272014" y="686423"/>
          <a:ext cx="1989645" cy="185746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Несогласие участника олимпиады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 результатами оценивания его олимпиадной работы </a:t>
          </a:r>
          <a:endParaRPr lang="ru-RU" sz="1600" kern="1200" dirty="0"/>
        </a:p>
      </dsp:txBody>
      <dsp:txXfrm>
        <a:off x="326417" y="740826"/>
        <a:ext cx="1880839" cy="1748663"/>
      </dsp:txXfrm>
    </dsp:sp>
    <dsp:sp modelId="{A54978B4-7765-4E2A-8C46-D09933898814}">
      <dsp:nvSpPr>
        <dsp:cNvPr id="0" name=""/>
        <dsp:cNvSpPr/>
      </dsp:nvSpPr>
      <dsp:spPr>
        <a:xfrm rot="5402984" flipH="1">
          <a:off x="6059491" y="2603954"/>
          <a:ext cx="488766" cy="43150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47AA1-DF7B-42EA-98BF-CF95777B9FC7}">
      <dsp:nvSpPr>
        <dsp:cNvPr id="0" name=""/>
        <dsp:cNvSpPr/>
      </dsp:nvSpPr>
      <dsp:spPr>
        <a:xfrm>
          <a:off x="5384474" y="626801"/>
          <a:ext cx="1701628" cy="184969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Нарушения процедуры проведения Олимпиады</a:t>
          </a:r>
          <a:endParaRPr lang="ru-RU" sz="1600" kern="1200" dirty="0"/>
        </a:p>
      </dsp:txBody>
      <dsp:txXfrm>
        <a:off x="5434313" y="676640"/>
        <a:ext cx="1601950" cy="17500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B961B-61EA-407A-9593-323FEAEFAC78}">
      <dsp:nvSpPr>
        <dsp:cNvPr id="0" name=""/>
        <dsp:cNvSpPr/>
      </dsp:nvSpPr>
      <dsp:spPr>
        <a:xfrm>
          <a:off x="-5747765" y="-872376"/>
          <a:ext cx="6785312" cy="6785312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9723B-2AA6-4C10-883F-7102FE3FB0F7}">
      <dsp:nvSpPr>
        <dsp:cNvPr id="0" name=""/>
        <dsp:cNvSpPr/>
      </dsp:nvSpPr>
      <dsp:spPr>
        <a:xfrm>
          <a:off x="504060" y="354144"/>
          <a:ext cx="6741011" cy="128345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00189" tIns="38100" rIns="38100" bIns="3810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5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Официальным объявлением итогов олимпиады считается размещение на  официальном  сайте АУ «Центр мониторинга и развития образования» города  Чебоксары </a:t>
          </a:r>
          <a:r>
            <a:rPr lang="ru-RU" sz="15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рейтинговой таблицы победителей, призеров, участников без указания набранных баллов</a:t>
          </a:r>
          <a:r>
            <a:rPr lang="ru-RU" sz="15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ru-RU" sz="15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на следующий  день  после проведения олимпиады</a:t>
          </a:r>
          <a:endParaRPr lang="ru-RU" sz="1500" kern="1200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sp:txBody>
      <dsp:txXfrm>
        <a:off x="504060" y="354144"/>
        <a:ext cx="6741011" cy="1283457"/>
      </dsp:txXfrm>
    </dsp:sp>
    <dsp:sp modelId="{1ECFC30D-BDE5-4BF7-8809-44C5164A6012}">
      <dsp:nvSpPr>
        <dsp:cNvPr id="0" name=""/>
        <dsp:cNvSpPr/>
      </dsp:nvSpPr>
      <dsp:spPr>
        <a:xfrm>
          <a:off x="0" y="576060"/>
          <a:ext cx="1260140" cy="880863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489A7-0869-4D31-A57C-F61D09C28CF8}">
      <dsp:nvSpPr>
        <dsp:cNvPr id="0" name=""/>
        <dsp:cNvSpPr/>
      </dsp:nvSpPr>
      <dsp:spPr>
        <a:xfrm>
          <a:off x="937164" y="1791500"/>
          <a:ext cx="6551667" cy="1423706"/>
        </a:xfrm>
        <a:prstGeom prst="rect">
          <a:avLst/>
        </a:prstGeom>
        <a:noFill/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89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 </a:t>
          </a:r>
          <a:r>
            <a:rPr lang="ru-RU" sz="15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Для информирования участников олимпиады об индивидуальных результатах для принятия решения об апелляции </a:t>
          </a:r>
          <a:r>
            <a:rPr lang="ru-RU" sz="15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протоколы олимпиады направляются на электронный адрес общеобразовательной организации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5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на следующий день после олимпиады</a:t>
          </a:r>
          <a:endParaRPr lang="ru-RU" sz="15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937164" y="1791500"/>
        <a:ext cx="6551667" cy="1423706"/>
      </dsp:txXfrm>
    </dsp:sp>
    <dsp:sp modelId="{59427992-D63F-46AB-957B-F19FB4186336}">
      <dsp:nvSpPr>
        <dsp:cNvPr id="0" name=""/>
        <dsp:cNvSpPr/>
      </dsp:nvSpPr>
      <dsp:spPr>
        <a:xfrm>
          <a:off x="350539" y="2073724"/>
          <a:ext cx="1331841" cy="893111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23419-D3EF-4231-A7EE-F4CD20508A0C}">
      <dsp:nvSpPr>
        <dsp:cNvPr id="0" name=""/>
        <dsp:cNvSpPr/>
      </dsp:nvSpPr>
      <dsp:spPr>
        <a:xfrm>
          <a:off x="660493" y="3502705"/>
          <a:ext cx="6692495" cy="1008112"/>
        </a:xfrm>
        <a:prstGeom prst="rect">
          <a:avLst/>
        </a:prstGeom>
        <a:noFill/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89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Участники олимпиады вправе </a:t>
          </a:r>
          <a:r>
            <a:rPr lang="ru-RU" sz="15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 течение 2 рабочих дней </a:t>
          </a:r>
          <a:r>
            <a:rPr lang="ru-RU" sz="15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после разбора олимпиадных заданий с наставником  </a:t>
          </a:r>
          <a:r>
            <a:rPr lang="ru-RU" sz="15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подать в письменной форме апелляцию </a:t>
          </a:r>
          <a:r>
            <a:rPr lang="ru-RU" sz="15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 несогласии с выставленными баллами предметного жюри</a:t>
          </a:r>
          <a:endParaRPr lang="ru-RU" sz="15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660493" y="3502705"/>
        <a:ext cx="6692495" cy="1008112"/>
      </dsp:txXfrm>
    </dsp:sp>
    <dsp:sp modelId="{38F35CD2-F57F-4977-999A-43BD4BD27F5D}">
      <dsp:nvSpPr>
        <dsp:cNvPr id="0" name=""/>
        <dsp:cNvSpPr/>
      </dsp:nvSpPr>
      <dsp:spPr>
        <a:xfrm>
          <a:off x="82608" y="3601795"/>
          <a:ext cx="1260140" cy="883332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26975-A5CE-465F-A192-A85F7CB6D705}">
      <dsp:nvSpPr>
        <dsp:cNvPr id="0" name=""/>
        <dsp:cNvSpPr/>
      </dsp:nvSpPr>
      <dsp:spPr>
        <a:xfrm>
          <a:off x="2649894" y="469387"/>
          <a:ext cx="3974842" cy="432659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с 14:00 час. до 15:00 час.</a:t>
          </a:r>
          <a:endParaRPr lang="ru-RU" sz="2000" kern="1200" dirty="0"/>
        </a:p>
      </dsp:txBody>
      <dsp:txXfrm>
        <a:off x="2649894" y="523469"/>
        <a:ext cx="3812595" cy="324495"/>
      </dsp:txXfrm>
    </dsp:sp>
    <dsp:sp modelId="{553C72C1-CFFE-401F-80A1-7F3F6C4AD8A6}">
      <dsp:nvSpPr>
        <dsp:cNvPr id="0" name=""/>
        <dsp:cNvSpPr/>
      </dsp:nvSpPr>
      <dsp:spPr>
        <a:xfrm>
          <a:off x="0" y="386331"/>
          <a:ext cx="2649894" cy="592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7-8 классы</a:t>
          </a:r>
          <a:endParaRPr lang="ru-RU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921" y="415252"/>
        <a:ext cx="2592052" cy="534599"/>
      </dsp:txXfrm>
    </dsp:sp>
    <dsp:sp modelId="{D83CEBD2-11ED-474B-B2BE-689B37B92C9B}">
      <dsp:nvSpPr>
        <dsp:cNvPr id="0" name=""/>
        <dsp:cNvSpPr/>
      </dsp:nvSpPr>
      <dsp:spPr>
        <a:xfrm>
          <a:off x="2649894" y="1384875"/>
          <a:ext cx="3974842" cy="387649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0000"/>
            <a:lumOff val="80000"/>
            <a:alpha val="90000"/>
          </a:schemeClr>
        </a:solidFill>
        <a:ln w="9525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с 15:00 час. до 16:00 час.</a:t>
          </a:r>
          <a:endParaRPr lang="ru-RU" sz="2000" b="1" kern="1200" dirty="0"/>
        </a:p>
      </dsp:txBody>
      <dsp:txXfrm>
        <a:off x="2649894" y="1433331"/>
        <a:ext cx="3829474" cy="290737"/>
      </dsp:txXfrm>
    </dsp:sp>
    <dsp:sp modelId="{AA1A2AB5-4E60-4575-B38D-87452C38C155}">
      <dsp:nvSpPr>
        <dsp:cNvPr id="0" name=""/>
        <dsp:cNvSpPr/>
      </dsp:nvSpPr>
      <dsp:spPr>
        <a:xfrm>
          <a:off x="0" y="1295298"/>
          <a:ext cx="2649894" cy="5668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классы</a:t>
          </a:r>
          <a:endParaRPr lang="ru-RU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69" y="1322967"/>
        <a:ext cx="2594556" cy="511464"/>
      </dsp:txXfrm>
    </dsp:sp>
    <dsp:sp modelId="{621574F1-B518-45EB-AFE2-183387C86174}">
      <dsp:nvSpPr>
        <dsp:cNvPr id="0" name=""/>
        <dsp:cNvSpPr/>
      </dsp:nvSpPr>
      <dsp:spPr>
        <a:xfrm>
          <a:off x="2649894" y="2284204"/>
          <a:ext cx="3974842" cy="385655"/>
        </a:xfrm>
        <a:prstGeom prst="rightArrow">
          <a:avLst>
            <a:gd name="adj1" fmla="val 75000"/>
            <a:gd name="adj2" fmla="val 50000"/>
          </a:avLst>
        </a:prstGeom>
        <a:solidFill>
          <a:schemeClr val="tx2">
            <a:lumMod val="20000"/>
            <a:lumOff val="80000"/>
            <a:alpha val="90000"/>
          </a:schemeClr>
        </a:solidFill>
        <a:ln w="9525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с 16:00 час. до 17:00 час.</a:t>
          </a:r>
          <a:endParaRPr lang="ru-RU" sz="2000" kern="1200" dirty="0"/>
        </a:p>
      </dsp:txBody>
      <dsp:txXfrm>
        <a:off x="2649894" y="2332411"/>
        <a:ext cx="3830221" cy="289241"/>
      </dsp:txXfrm>
    </dsp:sp>
    <dsp:sp modelId="{054EA7AC-C1D4-4700-9AAB-B0C566DB6418}">
      <dsp:nvSpPr>
        <dsp:cNvPr id="0" name=""/>
        <dsp:cNvSpPr/>
      </dsp:nvSpPr>
      <dsp:spPr>
        <a:xfrm>
          <a:off x="0" y="2178627"/>
          <a:ext cx="2649894" cy="6033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10-11 классы</a:t>
          </a:r>
          <a:endParaRPr lang="ru-RU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55" y="2208082"/>
        <a:ext cx="2590984" cy="544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79E7E-32E5-46FC-98B4-14A2A9245DD1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15033-D987-455A-A138-ADF8EC6FF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488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486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.jp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gcheb_guo27@mail.ru" TargetMode="External"/><Relationship Id="rId3" Type="http://schemas.openxmlformats.org/officeDocument/2006/relationships/image" Target="../media/image6.png"/><Relationship Id="rId7" Type="http://schemas.openxmlformats.org/officeDocument/2006/relationships/hyperlink" Target="mailto:cmiro58@mail.r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rdm2@cmiro.ru" TargetMode="External"/><Relationship Id="rId5" Type="http://schemas.openxmlformats.org/officeDocument/2006/relationships/hyperlink" Target="mailto:gcheb_guo1@cap.ru" TargetMode="External"/><Relationship Id="rId4" Type="http://schemas.openxmlformats.org/officeDocument/2006/relationships/hyperlink" Target="mailto:guo224@mail.ru&#1084;&#1091;&#1085;&#1080;&#1094;&#1080;&#1087;&#1072;&#1083;&#1100;&#1085;&#1099;&#1081;" TargetMode="External"/><Relationship Id="rId9" Type="http://schemas.openxmlformats.org/officeDocument/2006/relationships/hyperlink" Target="mailto:rdm3@cmiro.r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mailto:gcheb_guo27@mail.ru" TargetMode="External"/><Relationship Id="rId3" Type="http://schemas.openxmlformats.org/officeDocument/2006/relationships/image" Target="../media/image42.jpeg"/><Relationship Id="rId7" Type="http://schemas.openxmlformats.org/officeDocument/2006/relationships/hyperlink" Target="mailto:cmiro58@mail.r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gcheb_guo1@cap.ru" TargetMode="External"/><Relationship Id="rId5" Type="http://schemas.openxmlformats.org/officeDocument/2006/relationships/hyperlink" Target="mailto:guo224@mail.ru&#1084;&#1091;&#1085;&#1080;&#1094;&#1080;&#1087;&#1072;&#1083;&#1100;&#1085;&#1099;&#1081;" TargetMode="External"/><Relationship Id="rId4" Type="http://schemas.openxmlformats.org/officeDocument/2006/relationships/hyperlink" Target="mailto:Etker.olimp@yandex.ru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6244" y="1790141"/>
            <a:ext cx="172783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2022/2023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5650" y="1525"/>
            <a:ext cx="2038350" cy="6856475"/>
          </a:xfrm>
          <a:custGeom>
            <a:avLst/>
            <a:gdLst/>
            <a:ahLst/>
            <a:cxnLst/>
            <a:rect l="l" t="t" r="r" b="b"/>
            <a:pathLst>
              <a:path w="2717800" h="1035050">
                <a:moveTo>
                  <a:pt x="2717292" y="0"/>
                </a:moveTo>
                <a:lnTo>
                  <a:pt x="0" y="0"/>
                </a:lnTo>
                <a:lnTo>
                  <a:pt x="0" y="1034796"/>
                </a:lnTo>
                <a:lnTo>
                  <a:pt x="2717292" y="1034796"/>
                </a:lnTo>
                <a:lnTo>
                  <a:pt x="2717292" y="0"/>
                </a:lnTo>
                <a:close/>
              </a:path>
            </a:pathLst>
          </a:custGeom>
          <a:solidFill>
            <a:srgbClr val="84A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907704" cy="68564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19672" y="1484784"/>
            <a:ext cx="6408712" cy="353943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ru-RU" sz="2800" b="1" dirty="0" smtClean="0"/>
              <a:t>Организация и проведение муниципального этапа всероссийской олимпиады школьников </a:t>
            </a:r>
          </a:p>
          <a:p>
            <a:pPr algn="ctr"/>
            <a:r>
              <a:rPr lang="ru-RU" sz="2800" b="1" dirty="0" smtClean="0"/>
              <a:t>и муниципального этапа региональных олимпиад по национальным языкам</a:t>
            </a:r>
          </a:p>
          <a:p>
            <a:pPr algn="ctr"/>
            <a:r>
              <a:rPr lang="ru-RU" sz="2800" b="1" dirty="0" smtClean="0"/>
              <a:t>и культуре родного края </a:t>
            </a:r>
          </a:p>
          <a:p>
            <a:pPr algn="ctr"/>
            <a:r>
              <a:rPr lang="ru-RU" sz="2800" b="1" dirty="0" smtClean="0"/>
              <a:t>в 2023/2024 учебном году</a:t>
            </a:r>
          </a:p>
          <a:p>
            <a:pPr algn="ctr"/>
            <a:r>
              <a:rPr lang="ru-RU" sz="2800" b="1" dirty="0" smtClean="0"/>
              <a:t>в городе Чебоксары</a:t>
            </a:r>
            <a:endParaRPr lang="ru-RU" sz="2800" b="1" dirty="0"/>
          </a:p>
        </p:txBody>
      </p:sp>
      <p:pic>
        <p:nvPicPr>
          <p:cNvPr id="2050" name="Picture 2" descr="https://school10balakhna.ru/wp-content/uploads/2022/11/%D0%BA%D0%B0%D1%80%D1%82-2048x6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1" t="21782" r="36646" b="25943"/>
          <a:stretch/>
        </p:blipFill>
        <p:spPr bwMode="auto">
          <a:xfrm>
            <a:off x="7579243" y="174664"/>
            <a:ext cx="1091924" cy="6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503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39984" y="-22982"/>
            <a:ext cx="4796096" cy="6882407"/>
            <a:chOff x="4876736" y="0"/>
            <a:chExt cx="4890770" cy="7341234"/>
          </a:xfrm>
          <a:solidFill>
            <a:schemeClr val="accent1">
              <a:lumMod val="50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4889753" y="761"/>
              <a:ext cx="4864735" cy="7315200"/>
            </a:xfrm>
            <a:custGeom>
              <a:avLst/>
              <a:gdLst/>
              <a:ahLst/>
              <a:cxnLst/>
              <a:rect l="l" t="t" r="r" b="b"/>
              <a:pathLst>
                <a:path w="4864734" h="7315200">
                  <a:moveTo>
                    <a:pt x="4864608" y="0"/>
                  </a:moveTo>
                  <a:lnTo>
                    <a:pt x="0" y="0"/>
                  </a:lnTo>
                  <a:lnTo>
                    <a:pt x="0" y="7315200"/>
                  </a:lnTo>
                  <a:lnTo>
                    <a:pt x="4864608" y="7315200"/>
                  </a:lnTo>
                  <a:lnTo>
                    <a:pt x="486460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89753" y="761"/>
              <a:ext cx="4864735" cy="7315200"/>
            </a:xfrm>
            <a:custGeom>
              <a:avLst/>
              <a:gdLst/>
              <a:ahLst/>
              <a:cxnLst/>
              <a:rect l="l" t="t" r="r" b="b"/>
              <a:pathLst>
                <a:path w="4864734" h="7315200">
                  <a:moveTo>
                    <a:pt x="0" y="7315200"/>
                  </a:moveTo>
                  <a:lnTo>
                    <a:pt x="4864608" y="7315200"/>
                  </a:lnTo>
                  <a:lnTo>
                    <a:pt x="4864608" y="0"/>
                  </a:lnTo>
                  <a:lnTo>
                    <a:pt x="0" y="0"/>
                  </a:lnTo>
                  <a:lnTo>
                    <a:pt x="0" y="7315200"/>
                  </a:lnTo>
                  <a:close/>
                </a:path>
              </a:pathLst>
            </a:custGeom>
            <a:grpFill/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384296" y="246688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59">
                <a:moveTo>
                  <a:pt x="518160" y="0"/>
                </a:moveTo>
                <a:lnTo>
                  <a:pt x="0" y="0"/>
                </a:lnTo>
                <a:lnTo>
                  <a:pt x="0" y="518159"/>
                </a:lnTo>
                <a:lnTo>
                  <a:pt x="518160" y="518159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21089" y="297132"/>
            <a:ext cx="178594" cy="389930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41256" y="1382133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60">
                <a:moveTo>
                  <a:pt x="518160" y="0"/>
                </a:moveTo>
                <a:lnTo>
                  <a:pt x="0" y="0"/>
                </a:lnTo>
                <a:lnTo>
                  <a:pt x="0" y="518160"/>
                </a:lnTo>
                <a:lnTo>
                  <a:pt x="518160" y="518160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986694" y="1891428"/>
            <a:ext cx="4022527" cy="242454"/>
          </a:xfrm>
          <a:prstGeom prst="rect">
            <a:avLst/>
          </a:prstGeom>
        </p:spPr>
        <p:txBody>
          <a:bodyPr vert="horz" wrap="square" lIns="0" tIns="36909" rIns="0" bIns="0" rtlCol="0">
            <a:spAutoFit/>
          </a:bodyPr>
          <a:lstStyle/>
          <a:p>
            <a:pPr marL="11906" marR="4763">
              <a:lnSpc>
                <a:spcPts val="1622"/>
              </a:lnSpc>
              <a:spcBef>
                <a:spcPts val="291"/>
              </a:spcBef>
              <a:tabLst>
                <a:tab pos="976313" algn="l"/>
                <a:tab pos="2519363" algn="l"/>
                <a:tab pos="3908227" algn="l"/>
              </a:tabLst>
            </a:pPr>
            <a:r>
              <a:rPr sz="15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9635" y="1318250"/>
            <a:ext cx="4218463" cy="747520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>
              <a:spcBef>
                <a:spcPts val="89"/>
              </a:spcBef>
              <a:tabLst>
                <a:tab pos="1458913" algn="l"/>
                <a:tab pos="2143125" algn="l"/>
                <a:tab pos="2674938" algn="l"/>
                <a:tab pos="3906838" algn="l"/>
              </a:tabLst>
            </a:pP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 Минобразования Чувашии о проведении МЭ </a:t>
            </a:r>
            <a:r>
              <a:rPr lang="ru-RU" alt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alt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2176  от 24.10.2023 г.</a:t>
            </a:r>
          </a:p>
          <a:p>
            <a:pPr marL="11906">
              <a:spcBef>
                <a:spcPts val="89"/>
              </a:spcBef>
              <a:tabLst>
                <a:tab pos="1075134" algn="l"/>
                <a:tab pos="1459111" algn="l"/>
                <a:tab pos="2143720" algn="l"/>
                <a:tab pos="2675334" algn="l"/>
                <a:tab pos="3908227" algn="l"/>
              </a:tabLst>
            </a:pP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3888" y="1428654"/>
            <a:ext cx="178594" cy="389334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86694" y="4185522"/>
            <a:ext cx="4023717" cy="28098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>
              <a:spcBef>
                <a:spcPts val="94"/>
              </a:spcBef>
              <a:tabLst>
                <a:tab pos="1494830" algn="l"/>
                <a:tab pos="2672358" algn="l"/>
                <a:tab pos="3910012" algn="l"/>
              </a:tabLst>
            </a:pP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352489" y="2309575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60">
                <a:moveTo>
                  <a:pt x="518160" y="0"/>
                </a:moveTo>
                <a:lnTo>
                  <a:pt x="0" y="0"/>
                </a:lnTo>
                <a:lnTo>
                  <a:pt x="0" y="518160"/>
                </a:lnTo>
                <a:lnTo>
                  <a:pt x="518160" y="518160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76243" y="2357795"/>
            <a:ext cx="178594" cy="389334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339983" y="3306774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60">
                <a:moveTo>
                  <a:pt x="518160" y="0"/>
                </a:moveTo>
                <a:lnTo>
                  <a:pt x="0" y="0"/>
                </a:lnTo>
                <a:lnTo>
                  <a:pt x="0" y="518160"/>
                </a:lnTo>
                <a:lnTo>
                  <a:pt x="518160" y="518160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476243" y="3380529"/>
            <a:ext cx="178594" cy="389334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925537" y="44624"/>
            <a:ext cx="40511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проведения всероссийской олимпиады школьников,</a:t>
            </a:r>
            <a:r>
              <a:rPr lang="en-US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утвержденный приказом </a:t>
            </a:r>
            <a:r>
              <a:rPr lang="ru-RU" alt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Минпросвещения</a:t>
            </a: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России № 678 от 27 ноября 2020 года</a:t>
            </a:r>
            <a:endParaRPr lang="ru-RU" alt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object 13"/>
          <p:cNvSpPr txBox="1"/>
          <p:nvPr/>
        </p:nvSpPr>
        <p:spPr>
          <a:xfrm>
            <a:off x="4873036" y="2140033"/>
            <a:ext cx="4218463" cy="993742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>
              <a:spcBef>
                <a:spcPts val="89"/>
              </a:spcBef>
              <a:tabLst>
                <a:tab pos="1458913" algn="l"/>
                <a:tab pos="2143125" algn="l"/>
                <a:tab pos="2674938" algn="l"/>
                <a:tab pos="3906838" algn="l"/>
              </a:tabLst>
            </a:pP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 Минобразования Чувашии о проведении МЭ региональных олимпиад                   </a:t>
            </a:r>
            <a:r>
              <a:rPr lang="ru-RU" alt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2177  от 24.10.2023 г.</a:t>
            </a:r>
          </a:p>
          <a:p>
            <a:pPr marL="11906">
              <a:spcBef>
                <a:spcPts val="89"/>
              </a:spcBef>
              <a:tabLst>
                <a:tab pos="1075134" algn="l"/>
                <a:tab pos="1459111" algn="l"/>
                <a:tab pos="2143720" algn="l"/>
                <a:tab pos="2675334" algn="l"/>
                <a:tab pos="3908227" algn="l"/>
              </a:tabLst>
            </a:pP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37" name="object 13"/>
          <p:cNvSpPr txBox="1"/>
          <p:nvPr/>
        </p:nvSpPr>
        <p:spPr>
          <a:xfrm>
            <a:off x="4880927" y="3123490"/>
            <a:ext cx="4218463" cy="993742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>
              <a:spcBef>
                <a:spcPts val="89"/>
              </a:spcBef>
              <a:tabLst>
                <a:tab pos="1458913" algn="l"/>
                <a:tab pos="2143125" algn="l"/>
                <a:tab pos="2674938" algn="l"/>
                <a:tab pos="3906838" algn="l"/>
              </a:tabLst>
            </a:pP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Письмо Минобразования Чувашии о информационной безопасности проведения МЭ </a:t>
            </a:r>
            <a:r>
              <a:rPr lang="ru-RU" alt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alt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 04/13-15344  от 25.10.2023 г.</a:t>
            </a:r>
          </a:p>
          <a:p>
            <a:pPr marL="11906">
              <a:spcBef>
                <a:spcPts val="89"/>
              </a:spcBef>
              <a:tabLst>
                <a:tab pos="1075134" algn="l"/>
                <a:tab pos="1459111" algn="l"/>
                <a:tab pos="2143720" algn="l"/>
                <a:tab pos="2675334" algn="l"/>
                <a:tab pos="3908227" algn="l"/>
              </a:tabLst>
            </a:pP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38" name="object 31"/>
          <p:cNvSpPr/>
          <p:nvPr/>
        </p:nvSpPr>
        <p:spPr>
          <a:xfrm>
            <a:off x="4339983" y="4455394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60">
                <a:moveTo>
                  <a:pt x="518160" y="0"/>
                </a:moveTo>
                <a:lnTo>
                  <a:pt x="0" y="0"/>
                </a:lnTo>
                <a:lnTo>
                  <a:pt x="0" y="518160"/>
                </a:lnTo>
                <a:lnTo>
                  <a:pt x="518160" y="518160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755" y="5520178"/>
            <a:ext cx="48736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4841484" y="4232984"/>
            <a:ext cx="4362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263">
              <a:buSzPct val="100000"/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 управления образования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Чебоксары  </a:t>
            </a:r>
            <a:r>
              <a:rPr 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385 от 25.10.2023г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проведении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МЭ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2023-2024 учебном году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object 32"/>
          <p:cNvSpPr txBox="1"/>
          <p:nvPr/>
        </p:nvSpPr>
        <p:spPr>
          <a:xfrm>
            <a:off x="4480140" y="4492759"/>
            <a:ext cx="178594" cy="389334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Calibri"/>
                <a:cs typeface="Calibri"/>
              </a:rPr>
              <a:t>5</a:t>
            </a:r>
            <a:endParaRPr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2" name="object 32"/>
          <p:cNvSpPr txBox="1"/>
          <p:nvPr/>
        </p:nvSpPr>
        <p:spPr>
          <a:xfrm>
            <a:off x="4473888" y="5572881"/>
            <a:ext cx="178594" cy="381956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lang="ru-RU" sz="2400" b="1" dirty="0" smtClean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781114" y="5345821"/>
            <a:ext cx="43628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263">
              <a:buSzPct val="100000"/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 управления образования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Чебоксары  </a:t>
            </a:r>
            <a:r>
              <a:rPr 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386 от 25.10.2023г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соблюдении информационной безопасности при проведении МЭ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2023-2024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91" y="44625"/>
            <a:ext cx="1679489" cy="6624636"/>
          </a:xfrm>
          <a:prstGeom prst="rect">
            <a:avLst/>
          </a:prstGeom>
        </p:spPr>
      </p:pic>
      <p:sp>
        <p:nvSpPr>
          <p:cNvPr id="27" name="object 8"/>
          <p:cNvSpPr txBox="1"/>
          <p:nvPr/>
        </p:nvSpPr>
        <p:spPr>
          <a:xfrm>
            <a:off x="611560" y="2065770"/>
            <a:ext cx="3384376" cy="319751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61913" marR="57150" indent="115490" algn="ctr">
              <a:spcBef>
                <a:spcPts val="94"/>
              </a:spcBef>
            </a:pPr>
            <a:r>
              <a:rPr sz="2300" b="1" spc="-14" dirty="0" err="1" smtClean="0">
                <a:latin typeface="Times New Roman"/>
                <a:cs typeface="Times New Roman"/>
              </a:rPr>
              <a:t>Нормативн</a:t>
            </a:r>
            <a:r>
              <a:rPr lang="ru-RU" sz="2300" b="1" spc="-14" dirty="0" smtClean="0">
                <a:latin typeface="Times New Roman"/>
                <a:cs typeface="Times New Roman"/>
              </a:rPr>
              <a:t>о-</a:t>
            </a:r>
            <a:r>
              <a:rPr sz="2300" b="1" spc="-14" dirty="0" err="1" smtClean="0">
                <a:latin typeface="Times New Roman"/>
                <a:cs typeface="Times New Roman"/>
              </a:rPr>
              <a:t>правовые</a:t>
            </a: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9" dirty="0" smtClean="0">
                <a:latin typeface="Times New Roman"/>
                <a:cs typeface="Times New Roman"/>
              </a:rPr>
              <a:t> </a:t>
            </a:r>
            <a:r>
              <a:rPr sz="2300" b="1" spc="-14" dirty="0" err="1">
                <a:latin typeface="Times New Roman"/>
                <a:cs typeface="Times New Roman"/>
              </a:rPr>
              <a:t>документы</a:t>
            </a:r>
            <a:r>
              <a:rPr sz="2300" b="1" spc="-14" dirty="0">
                <a:latin typeface="Times New Roman"/>
                <a:cs typeface="Times New Roman"/>
              </a:rPr>
              <a:t> </a:t>
            </a:r>
            <a:r>
              <a:rPr lang="ru-RU" sz="2300" b="1" spc="-19" dirty="0" smtClean="0">
                <a:latin typeface="Times New Roman"/>
                <a:cs typeface="Times New Roman"/>
              </a:rPr>
              <a:t>федерального, регионального и муниципального  </a:t>
            </a:r>
            <a:r>
              <a:rPr sz="2300" b="1" spc="-14" dirty="0" err="1" smtClean="0">
                <a:latin typeface="Times New Roman"/>
                <a:cs typeface="Times New Roman"/>
              </a:rPr>
              <a:t>уровн</a:t>
            </a:r>
            <a:r>
              <a:rPr lang="ru-RU" sz="2300" b="1" spc="-14" dirty="0" smtClean="0">
                <a:latin typeface="Times New Roman"/>
                <a:cs typeface="Times New Roman"/>
              </a:rPr>
              <a:t>ей</a:t>
            </a:r>
            <a:r>
              <a:rPr sz="2300" b="1" spc="-14" dirty="0" smtClean="0">
                <a:latin typeface="Times New Roman"/>
                <a:cs typeface="Times New Roman"/>
              </a:rPr>
              <a:t>,</a:t>
            </a:r>
            <a:r>
              <a:rPr lang="ru-RU"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14" dirty="0" err="1" smtClean="0">
                <a:latin typeface="Times New Roman"/>
                <a:cs typeface="Times New Roman"/>
              </a:rPr>
              <a:t>регламентирующие</a:t>
            </a: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9" dirty="0" smtClean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организацию</a:t>
            </a:r>
            <a:r>
              <a:rPr sz="2300" b="1" spc="19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и</a:t>
            </a:r>
            <a:r>
              <a:rPr sz="2300" b="1" spc="-5" dirty="0">
                <a:latin typeface="Times New Roman"/>
                <a:cs typeface="Times New Roman"/>
              </a:rPr>
              <a:t> </a:t>
            </a:r>
            <a:r>
              <a:rPr sz="2300" b="1" spc="-14" dirty="0">
                <a:latin typeface="Times New Roman"/>
                <a:cs typeface="Times New Roman"/>
              </a:rPr>
              <a:t>проведение </a:t>
            </a:r>
            <a:r>
              <a:rPr sz="2300" b="1" spc="-548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МЭ</a:t>
            </a:r>
            <a:r>
              <a:rPr sz="2300" b="1" spc="-14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ВСОШ</a:t>
            </a:r>
            <a:endParaRPr sz="23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5797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47612" y="1"/>
            <a:ext cx="4796096" cy="6858000"/>
            <a:chOff x="4876736" y="0"/>
            <a:chExt cx="4890770" cy="7341234"/>
          </a:xfrm>
          <a:solidFill>
            <a:schemeClr val="accent1">
              <a:lumMod val="50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4889753" y="761"/>
              <a:ext cx="4864735" cy="7315200"/>
            </a:xfrm>
            <a:custGeom>
              <a:avLst/>
              <a:gdLst/>
              <a:ahLst/>
              <a:cxnLst/>
              <a:rect l="l" t="t" r="r" b="b"/>
              <a:pathLst>
                <a:path w="4864734" h="7315200">
                  <a:moveTo>
                    <a:pt x="4864608" y="0"/>
                  </a:moveTo>
                  <a:lnTo>
                    <a:pt x="0" y="0"/>
                  </a:lnTo>
                  <a:lnTo>
                    <a:pt x="0" y="7315200"/>
                  </a:lnTo>
                  <a:lnTo>
                    <a:pt x="4864608" y="7315200"/>
                  </a:lnTo>
                  <a:lnTo>
                    <a:pt x="486460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89753" y="761"/>
              <a:ext cx="4864735" cy="7315200"/>
            </a:xfrm>
            <a:custGeom>
              <a:avLst/>
              <a:gdLst/>
              <a:ahLst/>
              <a:cxnLst/>
              <a:rect l="l" t="t" r="r" b="b"/>
              <a:pathLst>
                <a:path w="4864734" h="7315200">
                  <a:moveTo>
                    <a:pt x="0" y="7315200"/>
                  </a:moveTo>
                  <a:lnTo>
                    <a:pt x="4864608" y="7315200"/>
                  </a:lnTo>
                  <a:lnTo>
                    <a:pt x="4864608" y="0"/>
                  </a:lnTo>
                  <a:lnTo>
                    <a:pt x="0" y="0"/>
                  </a:lnTo>
                  <a:lnTo>
                    <a:pt x="0" y="7315200"/>
                  </a:lnTo>
                  <a:close/>
                </a:path>
              </a:pathLst>
            </a:custGeom>
            <a:grpFill/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400392" y="116632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59">
                <a:moveTo>
                  <a:pt x="518160" y="0"/>
                </a:moveTo>
                <a:lnTo>
                  <a:pt x="0" y="0"/>
                </a:lnTo>
                <a:lnTo>
                  <a:pt x="0" y="518159"/>
                </a:lnTo>
                <a:lnTo>
                  <a:pt x="518160" y="518159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46634" y="164554"/>
            <a:ext cx="178594" cy="389930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86694" y="1891428"/>
            <a:ext cx="4022527" cy="242454"/>
          </a:xfrm>
          <a:prstGeom prst="rect">
            <a:avLst/>
          </a:prstGeom>
        </p:spPr>
        <p:txBody>
          <a:bodyPr vert="horz" wrap="square" lIns="0" tIns="36909" rIns="0" bIns="0" rtlCol="0">
            <a:spAutoFit/>
          </a:bodyPr>
          <a:lstStyle/>
          <a:p>
            <a:pPr marL="11906" marR="4763">
              <a:lnSpc>
                <a:spcPts val="1622"/>
              </a:lnSpc>
              <a:spcBef>
                <a:spcPts val="291"/>
              </a:spcBef>
              <a:tabLst>
                <a:tab pos="976313" algn="l"/>
                <a:tab pos="2519363" algn="l"/>
                <a:tab pos="3908227" algn="l"/>
              </a:tabLst>
            </a:pPr>
            <a:r>
              <a:rPr sz="15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27355" y="2962849"/>
            <a:ext cx="4023717" cy="79172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wrap="square" lIns="0" tIns="11906" rIns="0" bIns="0" rtlCol="0">
            <a:spAutoFit/>
          </a:bodyPr>
          <a:lstStyle/>
          <a:p>
            <a:pPr marL="11906">
              <a:spcBef>
                <a:spcPts val="94"/>
              </a:spcBef>
              <a:tabLst>
                <a:tab pos="1494830" algn="l"/>
                <a:tab pos="2672358" algn="l"/>
                <a:tab pos="3910012" algn="l"/>
              </a:tabLst>
            </a:pPr>
            <a:r>
              <a:rPr lang="ru-RU" sz="1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1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общеобразовательных организаций,</a:t>
            </a:r>
          </a:p>
          <a:p>
            <a:pPr marL="11906">
              <a:spcBef>
                <a:spcPts val="94"/>
              </a:spcBef>
              <a:tabLst>
                <a:tab pos="1494830" algn="l"/>
                <a:tab pos="2672358" algn="l"/>
                <a:tab pos="3910012" algn="l"/>
              </a:tabLst>
            </a:pPr>
            <a:r>
              <a:rPr lang="ru-RU" sz="1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базе которых проводится МЭ </a:t>
            </a:r>
            <a:r>
              <a:rPr lang="ru-RU" sz="16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endParaRPr lang="ru-RU" sz="1600" b="1" u="sng" dirty="0">
              <a:solidFill>
                <a:srgbClr val="FFFF00"/>
              </a:solidFill>
            </a:endParaRPr>
          </a:p>
          <a:p>
            <a:pPr marL="11906" algn="just">
              <a:spcBef>
                <a:spcPts val="94"/>
              </a:spcBef>
              <a:tabLst>
                <a:tab pos="1494830" algn="l"/>
                <a:tab pos="2672358" algn="l"/>
                <a:tab pos="3910012" algn="l"/>
              </a:tabLst>
            </a:pP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426513" y="47094"/>
            <a:ext cx="4657825" cy="28931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 defTabSz="449263">
              <a:buSzPct val="100000"/>
              <a:defRPr/>
            </a:pPr>
            <a:endParaRPr lang="ru-RU" sz="1600" b="1" u="sng" dirty="0" smtClean="0">
              <a:solidFill>
                <a:srgbClr val="FFFF00"/>
              </a:solidFill>
              <a:latin typeface="Arial" charset="0"/>
            </a:endParaRPr>
          </a:p>
          <a:p>
            <a:pPr algn="just" defTabSz="449263">
              <a:buSzPct val="100000"/>
              <a:defRPr/>
            </a:pP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Приказ:</a:t>
            </a:r>
          </a:p>
          <a:p>
            <a:pPr algn="just" defTabSz="449263">
              <a:buSzPct val="100000"/>
              <a:defRPr/>
            </a:pP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 организации и проведении 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в 2022-2023 учебном году;</a:t>
            </a:r>
          </a:p>
          <a:p>
            <a:pPr algn="just"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назначении 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ответственного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организацию 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образовательной организации;</a:t>
            </a:r>
          </a:p>
          <a:p>
            <a:pPr algn="just"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 направлении обучающихся для участия на 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177800" indent="-177800" defTabSz="449263">
              <a:buSzPct val="100000"/>
              <a:buFontTx/>
              <a:buChar char="-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своевременном информировании </a:t>
            </a:r>
          </a:p>
          <a:p>
            <a:pPr algn="just"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учителей, участников 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их 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родителей о проведении 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2023-2024 учебном году.</a:t>
            </a:r>
          </a:p>
        </p:txBody>
      </p:sp>
      <p:sp>
        <p:nvSpPr>
          <p:cNvPr id="11" name="object 9"/>
          <p:cNvSpPr/>
          <p:nvPr/>
        </p:nvSpPr>
        <p:spPr>
          <a:xfrm>
            <a:off x="4442778" y="2940194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59">
                <a:moveTo>
                  <a:pt x="518160" y="0"/>
                </a:moveTo>
                <a:lnTo>
                  <a:pt x="0" y="0"/>
                </a:lnTo>
                <a:lnTo>
                  <a:pt x="0" y="518159"/>
                </a:lnTo>
                <a:lnTo>
                  <a:pt x="518160" y="518159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 txBox="1"/>
          <p:nvPr/>
        </p:nvSpPr>
        <p:spPr>
          <a:xfrm>
            <a:off x="4553982" y="2968781"/>
            <a:ext cx="178594" cy="389930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2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68175" y="190242"/>
            <a:ext cx="42595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всех общеобразовательных организаций</a:t>
            </a:r>
            <a:endParaRPr lang="ru-RU" sz="1600" b="1" u="sng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8046" y="3521211"/>
            <a:ext cx="4636292" cy="34470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</a:t>
            </a: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 и проведении 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endParaRPr lang="ru-RU" sz="145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образовательному предмету в 2023-2024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году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назначении ответственного за 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организацию и проведение  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ОО;</a:t>
            </a: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корректировке расписания;</a:t>
            </a: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назначении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организаторов в аудитории </a:t>
            </a:r>
            <a:endParaRPr lang="ru-RU" sz="145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449263">
              <a:buSzPct val="100000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аудитории, дежурных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соблюдении информационной безопасности;</a:t>
            </a: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своевременном информировании </a:t>
            </a:r>
          </a:p>
          <a:p>
            <a:pPr algn="just" defTabSz="449263">
              <a:buSzPct val="100000"/>
              <a:defRPr/>
            </a:pP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учителей, участников МЭ </a:t>
            </a:r>
            <a:r>
              <a:rPr lang="ru-RU" sz="145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их 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родителей о проведении МЭ </a:t>
            </a:r>
            <a:r>
              <a:rPr lang="ru-RU" sz="145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4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 базе ОО  в 2023-2024 учебном году.</a:t>
            </a:r>
            <a:endParaRPr lang="ru-RU" sz="14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endParaRPr lang="ru-RU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16" name="object 8"/>
          <p:cNvSpPr txBox="1"/>
          <p:nvPr/>
        </p:nvSpPr>
        <p:spPr>
          <a:xfrm>
            <a:off x="251520" y="1688970"/>
            <a:ext cx="3960440" cy="250244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61913" marR="57150" indent="115490" algn="ctr">
              <a:spcBef>
                <a:spcPts val="94"/>
              </a:spcBef>
            </a:pPr>
            <a:r>
              <a:rPr sz="2300" b="1" spc="-14" dirty="0" err="1" smtClean="0">
                <a:latin typeface="Times New Roman"/>
                <a:cs typeface="Times New Roman"/>
              </a:rPr>
              <a:t>Нормативн</a:t>
            </a:r>
            <a:r>
              <a:rPr lang="ru-RU" sz="2300" b="1" spc="-14" dirty="0" smtClean="0">
                <a:latin typeface="Times New Roman"/>
                <a:cs typeface="Times New Roman"/>
              </a:rPr>
              <a:t>о-</a:t>
            </a:r>
            <a:r>
              <a:rPr sz="2300" b="1" spc="-14" dirty="0" err="1" smtClean="0">
                <a:latin typeface="Times New Roman"/>
                <a:cs typeface="Times New Roman"/>
              </a:rPr>
              <a:t>правовые</a:t>
            </a: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9" dirty="0" smtClean="0">
                <a:latin typeface="Times New Roman"/>
                <a:cs typeface="Times New Roman"/>
              </a:rPr>
              <a:t> </a:t>
            </a:r>
            <a:r>
              <a:rPr sz="2300" b="1" spc="-14" dirty="0" err="1" smtClean="0">
                <a:latin typeface="Times New Roman"/>
                <a:cs typeface="Times New Roman"/>
              </a:rPr>
              <a:t>документы</a:t>
            </a:r>
            <a:endParaRPr lang="ru-RU" sz="2300" b="1" spc="-14" dirty="0" smtClean="0">
              <a:latin typeface="Times New Roman"/>
              <a:cs typeface="Times New Roman"/>
            </a:endParaRPr>
          </a:p>
          <a:p>
            <a:pPr marL="61913" marR="57150" indent="115490" algn="ctr">
              <a:spcBef>
                <a:spcPts val="94"/>
              </a:spcBef>
            </a:pP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lang="ru-RU" sz="2300" b="1" spc="-19" dirty="0" smtClean="0">
                <a:latin typeface="Times New Roman"/>
                <a:cs typeface="Times New Roman"/>
              </a:rPr>
              <a:t>образовательной организации</a:t>
            </a:r>
            <a:r>
              <a:rPr sz="2300" b="1" spc="-14" dirty="0" smtClean="0">
                <a:latin typeface="Times New Roman"/>
                <a:cs typeface="Times New Roman"/>
              </a:rPr>
              <a:t>,</a:t>
            </a:r>
            <a:r>
              <a:rPr lang="ru-RU"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14" dirty="0" err="1" smtClean="0">
                <a:latin typeface="Times New Roman"/>
                <a:cs typeface="Times New Roman"/>
              </a:rPr>
              <a:t>регламентирующие</a:t>
            </a: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9" dirty="0" smtClean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организацию</a:t>
            </a:r>
            <a:r>
              <a:rPr sz="2300" b="1" spc="19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и</a:t>
            </a:r>
            <a:r>
              <a:rPr sz="2300" b="1" spc="-5" dirty="0">
                <a:latin typeface="Times New Roman"/>
                <a:cs typeface="Times New Roman"/>
              </a:rPr>
              <a:t> </a:t>
            </a:r>
            <a:r>
              <a:rPr sz="2300" b="1" spc="-14" dirty="0">
                <a:latin typeface="Times New Roman"/>
                <a:cs typeface="Times New Roman"/>
              </a:rPr>
              <a:t>проведение </a:t>
            </a:r>
            <a:r>
              <a:rPr sz="2300" b="1" spc="-548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МЭ</a:t>
            </a:r>
            <a:r>
              <a:rPr sz="2300" b="1" spc="-14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ВСОШ</a:t>
            </a:r>
            <a:endParaRPr sz="23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8933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39984" y="-22982"/>
            <a:ext cx="4796096" cy="6882407"/>
            <a:chOff x="4876736" y="0"/>
            <a:chExt cx="4890770" cy="7341234"/>
          </a:xfrm>
          <a:solidFill>
            <a:schemeClr val="accent1">
              <a:lumMod val="50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4889753" y="761"/>
              <a:ext cx="4864735" cy="7315200"/>
            </a:xfrm>
            <a:custGeom>
              <a:avLst/>
              <a:gdLst/>
              <a:ahLst/>
              <a:cxnLst/>
              <a:rect l="l" t="t" r="r" b="b"/>
              <a:pathLst>
                <a:path w="4864734" h="7315200">
                  <a:moveTo>
                    <a:pt x="4864608" y="0"/>
                  </a:moveTo>
                  <a:lnTo>
                    <a:pt x="0" y="0"/>
                  </a:lnTo>
                  <a:lnTo>
                    <a:pt x="0" y="7315200"/>
                  </a:lnTo>
                  <a:lnTo>
                    <a:pt x="4864608" y="7315200"/>
                  </a:lnTo>
                  <a:lnTo>
                    <a:pt x="486460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89753" y="761"/>
              <a:ext cx="4864735" cy="7315200"/>
            </a:xfrm>
            <a:custGeom>
              <a:avLst/>
              <a:gdLst/>
              <a:ahLst/>
              <a:cxnLst/>
              <a:rect l="l" t="t" r="r" b="b"/>
              <a:pathLst>
                <a:path w="4864734" h="7315200">
                  <a:moveTo>
                    <a:pt x="0" y="7315200"/>
                  </a:moveTo>
                  <a:lnTo>
                    <a:pt x="4864608" y="7315200"/>
                  </a:lnTo>
                  <a:lnTo>
                    <a:pt x="4864608" y="0"/>
                  </a:lnTo>
                  <a:lnTo>
                    <a:pt x="0" y="0"/>
                  </a:lnTo>
                  <a:lnTo>
                    <a:pt x="0" y="7315200"/>
                  </a:lnTo>
                  <a:close/>
                </a:path>
              </a:pathLst>
            </a:custGeom>
            <a:grpFill/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415734" y="260648"/>
            <a:ext cx="485774" cy="485774"/>
          </a:xfrm>
          <a:custGeom>
            <a:avLst/>
            <a:gdLst/>
            <a:ahLst/>
            <a:cxnLst/>
            <a:rect l="l" t="t" r="r" b="b"/>
            <a:pathLst>
              <a:path w="518160" h="518159">
                <a:moveTo>
                  <a:pt x="518160" y="0"/>
                </a:moveTo>
                <a:lnTo>
                  <a:pt x="0" y="0"/>
                </a:lnTo>
                <a:lnTo>
                  <a:pt x="0" y="518159"/>
                </a:lnTo>
                <a:lnTo>
                  <a:pt x="518160" y="518159"/>
                </a:lnTo>
                <a:lnTo>
                  <a:pt x="51816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65994" y="278680"/>
            <a:ext cx="178594" cy="389930"/>
          </a:xfrm>
          <a:prstGeom prst="rect">
            <a:avLst/>
          </a:prstGeom>
        </p:spPr>
        <p:txBody>
          <a:bodyPr vert="horz" wrap="square" lIns="0" tIns="12502" rIns="0" bIns="0" rtlCol="0">
            <a:spAutoFit/>
          </a:bodyPr>
          <a:lstStyle/>
          <a:p>
            <a:pPr marL="11906">
              <a:spcBef>
                <a:spcPts val="98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86694" y="1891428"/>
            <a:ext cx="4022527" cy="242454"/>
          </a:xfrm>
          <a:prstGeom prst="rect">
            <a:avLst/>
          </a:prstGeom>
        </p:spPr>
        <p:txBody>
          <a:bodyPr vert="horz" wrap="square" lIns="0" tIns="36909" rIns="0" bIns="0" rtlCol="0">
            <a:spAutoFit/>
          </a:bodyPr>
          <a:lstStyle/>
          <a:p>
            <a:pPr marL="11906" marR="4763">
              <a:lnSpc>
                <a:spcPts val="1622"/>
              </a:lnSpc>
              <a:spcBef>
                <a:spcPts val="291"/>
              </a:spcBef>
              <a:tabLst>
                <a:tab pos="976313" algn="l"/>
                <a:tab pos="2519363" algn="l"/>
                <a:tab pos="3908227" algn="l"/>
              </a:tabLst>
            </a:pPr>
            <a:r>
              <a:rPr sz="15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86694" y="4185522"/>
            <a:ext cx="4023717" cy="28098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>
              <a:spcBef>
                <a:spcPts val="94"/>
              </a:spcBef>
              <a:tabLst>
                <a:tab pos="1494830" algn="l"/>
                <a:tab pos="2672358" algn="l"/>
                <a:tab pos="3910012" algn="l"/>
              </a:tabLst>
            </a:pP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415734" y="1202084"/>
            <a:ext cx="465681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Приказ:</a:t>
            </a:r>
          </a:p>
          <a:p>
            <a:pPr algn="just" defTabSz="449263">
              <a:buSzPct val="100000"/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 организации и проведению МЭ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в 2022-2023 учебном году  по образовательному предмету;</a:t>
            </a:r>
          </a:p>
          <a:p>
            <a:pPr algn="just"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назначении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ответственного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организацию и проведение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МЭ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образовательной организации;</a:t>
            </a: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назначении ответственного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и доставку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олимпиадных заданий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МЭ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образовательной организации;</a:t>
            </a:r>
          </a:p>
          <a:p>
            <a:pPr marL="285750" indent="-285750" algn="just" defTabSz="449263">
              <a:buSzPct val="100000"/>
              <a:buFontTx/>
              <a:buChar char="-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информационной безопасности;</a:t>
            </a:r>
          </a:p>
          <a:p>
            <a:pPr algn="just"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 назначении организаторов в аудитории и не аудитории, дежурных;</a:t>
            </a:r>
          </a:p>
          <a:p>
            <a:pPr algn="just"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 направлении обучающихся для участия в МЭ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о распределении участников олимпиады по аудиториям;</a:t>
            </a:r>
          </a:p>
          <a:p>
            <a:pPr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 корректировке расписания;</a:t>
            </a:r>
          </a:p>
          <a:p>
            <a:pPr marL="177800" indent="-177800" defTabSz="449263">
              <a:buSzPct val="100000"/>
              <a:buFontTx/>
              <a:buChar char="-"/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своевременном информировании учителей,</a:t>
            </a:r>
          </a:p>
          <a:p>
            <a:pPr defTabSz="449263">
              <a:buSzPct val="100000"/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участников МЭ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их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23362" y="116632"/>
            <a:ext cx="4572000" cy="9361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06">
              <a:spcBef>
                <a:spcPts val="94"/>
              </a:spcBef>
              <a:tabLst>
                <a:tab pos="1494830" algn="l"/>
                <a:tab pos="2672358" algn="l"/>
                <a:tab pos="3910012" algn="l"/>
              </a:tabLst>
            </a:pPr>
            <a:r>
              <a:rPr lang="ru-RU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общеобразовательных организаций,</a:t>
            </a:r>
          </a:p>
          <a:p>
            <a:pPr marL="11906">
              <a:spcBef>
                <a:spcPts val="94"/>
              </a:spcBef>
              <a:tabLst>
                <a:tab pos="1494830" algn="l"/>
                <a:tab pos="2672358" algn="l"/>
                <a:tab pos="3910012" algn="l"/>
              </a:tabLst>
            </a:pPr>
            <a:r>
              <a:rPr lang="ru-RU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базе которых  </a:t>
            </a:r>
            <a:r>
              <a:rPr lang="ru-RU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которых</a:t>
            </a:r>
            <a:r>
              <a:rPr lang="ru-RU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проходят обучение участники олимпиады </a:t>
            </a:r>
            <a:endParaRPr lang="ru-RU" b="1" u="sng" dirty="0">
              <a:solidFill>
                <a:srgbClr val="FFFF00"/>
              </a:solidFill>
            </a:endParaRPr>
          </a:p>
        </p:txBody>
      </p:sp>
      <p:pic>
        <p:nvPicPr>
          <p:cNvPr id="13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14" name="object 8"/>
          <p:cNvSpPr txBox="1"/>
          <p:nvPr/>
        </p:nvSpPr>
        <p:spPr>
          <a:xfrm>
            <a:off x="392309" y="1969445"/>
            <a:ext cx="3960440" cy="250244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61913" marR="57150" indent="115490" algn="ctr">
              <a:spcBef>
                <a:spcPts val="94"/>
              </a:spcBef>
            </a:pPr>
            <a:r>
              <a:rPr sz="2300" b="1" spc="-14" dirty="0" err="1" smtClean="0">
                <a:latin typeface="Times New Roman"/>
                <a:cs typeface="Times New Roman"/>
              </a:rPr>
              <a:t>Нормативн</a:t>
            </a:r>
            <a:r>
              <a:rPr lang="ru-RU" sz="2300" b="1" spc="-14" dirty="0" smtClean="0">
                <a:latin typeface="Times New Roman"/>
                <a:cs typeface="Times New Roman"/>
              </a:rPr>
              <a:t>о-</a:t>
            </a:r>
            <a:r>
              <a:rPr sz="2300" b="1" spc="-14" dirty="0" err="1" smtClean="0">
                <a:latin typeface="Times New Roman"/>
                <a:cs typeface="Times New Roman"/>
              </a:rPr>
              <a:t>правовые</a:t>
            </a: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9" dirty="0" smtClean="0">
                <a:latin typeface="Times New Roman"/>
                <a:cs typeface="Times New Roman"/>
              </a:rPr>
              <a:t> </a:t>
            </a:r>
            <a:r>
              <a:rPr sz="2300" b="1" spc="-14" dirty="0" err="1" smtClean="0">
                <a:latin typeface="Times New Roman"/>
                <a:cs typeface="Times New Roman"/>
              </a:rPr>
              <a:t>документы</a:t>
            </a:r>
            <a:endParaRPr lang="ru-RU" sz="2300" b="1" spc="-14" dirty="0" smtClean="0">
              <a:latin typeface="Times New Roman"/>
              <a:cs typeface="Times New Roman"/>
            </a:endParaRPr>
          </a:p>
          <a:p>
            <a:pPr marL="61913" marR="57150" indent="115490" algn="ctr">
              <a:spcBef>
                <a:spcPts val="94"/>
              </a:spcBef>
            </a:pP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lang="ru-RU" sz="2300" b="1" spc="-19" dirty="0" smtClean="0">
                <a:latin typeface="Times New Roman"/>
                <a:cs typeface="Times New Roman"/>
              </a:rPr>
              <a:t>образовательной организации</a:t>
            </a:r>
            <a:r>
              <a:rPr sz="2300" b="1" spc="-14" dirty="0" smtClean="0">
                <a:latin typeface="Times New Roman"/>
                <a:cs typeface="Times New Roman"/>
              </a:rPr>
              <a:t>,</a:t>
            </a:r>
            <a:r>
              <a:rPr lang="ru-RU"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14" dirty="0" err="1" smtClean="0">
                <a:latin typeface="Times New Roman"/>
                <a:cs typeface="Times New Roman"/>
              </a:rPr>
              <a:t>регламентирующие</a:t>
            </a:r>
            <a:r>
              <a:rPr sz="2300" b="1" spc="-14" dirty="0" smtClean="0">
                <a:latin typeface="Times New Roman"/>
                <a:cs typeface="Times New Roman"/>
              </a:rPr>
              <a:t> </a:t>
            </a:r>
            <a:r>
              <a:rPr sz="2300" b="1" spc="-9" dirty="0" smtClean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организацию</a:t>
            </a:r>
            <a:r>
              <a:rPr sz="2300" b="1" spc="19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и</a:t>
            </a:r>
            <a:r>
              <a:rPr sz="2300" b="1" spc="-5" dirty="0">
                <a:latin typeface="Times New Roman"/>
                <a:cs typeface="Times New Roman"/>
              </a:rPr>
              <a:t> </a:t>
            </a:r>
            <a:r>
              <a:rPr sz="2300" b="1" spc="-14" dirty="0">
                <a:latin typeface="Times New Roman"/>
                <a:cs typeface="Times New Roman"/>
              </a:rPr>
              <a:t>проведение </a:t>
            </a:r>
            <a:r>
              <a:rPr sz="2300" b="1" spc="-548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МЭ</a:t>
            </a:r>
            <a:r>
              <a:rPr sz="2300" b="1" spc="-14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ВСОШ</a:t>
            </a:r>
            <a:endParaRPr sz="23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917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1640" y="124446"/>
            <a:ext cx="7704856" cy="40011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СОБЛЮДЕНИЕ 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САНИТАРНО-ЭПИДЕМИОЛОГИЧЕСКИХ</a:t>
            </a:r>
            <a:r>
              <a:rPr lang="ru-RU" sz="2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ТРЕБОВАНИЙ </a:t>
            </a:r>
            <a:endParaRPr lang="ru-RU" sz="2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565" y="4173386"/>
            <a:ext cx="824931" cy="76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s://lidervp.ru/images/2023/08/31/orvi-i-gripp_616563c6da60_1643183592_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45" y="620688"/>
            <a:ext cx="1154800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80443" y="832813"/>
            <a:ext cx="6656053" cy="3693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Обеспечение </a:t>
            </a:r>
            <a:r>
              <a:rPr lang="ru-RU" b="1" dirty="0">
                <a:solidFill>
                  <a:srgbClr val="002060"/>
                </a:solidFill>
              </a:rPr>
              <a:t>безопасности участников </a:t>
            </a:r>
            <a:r>
              <a:rPr lang="ru-RU" b="1" dirty="0" smtClean="0">
                <a:solidFill>
                  <a:srgbClr val="002060"/>
                </a:solidFill>
              </a:rPr>
              <a:t>олимпиады и взрослых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1306891"/>
            <a:ext cx="5904656" cy="9233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2700" marR="20955" algn="just">
              <a:lnSpc>
                <a:spcPct val="100000"/>
              </a:lnSpc>
              <a:spcBef>
                <a:spcPts val="1375"/>
              </a:spcBef>
            </a:pPr>
            <a:r>
              <a:rPr lang="ru-RU" b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Генеральная </a:t>
            </a:r>
            <a:r>
              <a:rPr lang="ru-RU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уборка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и </a:t>
            </a:r>
            <a:r>
              <a:rPr lang="ru-RU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обработка </a:t>
            </a:r>
            <a:r>
              <a:rPr lang="ru-RU" b="1" spc="-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аудиторий </a:t>
            </a:r>
            <a:r>
              <a:rPr lang="ru-RU" b="1" spc="-10" dirty="0" smtClean="0">
                <a:cs typeface="Arial"/>
              </a:rPr>
              <a:t>дезинфицирующими </a:t>
            </a:r>
            <a:r>
              <a:rPr lang="ru-RU" b="1" spc="-10" dirty="0">
                <a:cs typeface="Arial"/>
              </a:rPr>
              <a:t>средствами  </a:t>
            </a:r>
            <a:r>
              <a:rPr lang="ru-RU" b="1" dirty="0">
                <a:cs typeface="Arial"/>
              </a:rPr>
              <a:t>до </a:t>
            </a:r>
            <a:r>
              <a:rPr lang="ru-RU" b="1" spc="-10" dirty="0">
                <a:cs typeface="Arial"/>
              </a:rPr>
              <a:t>начала </a:t>
            </a:r>
            <a:r>
              <a:rPr lang="ru-RU" b="1" dirty="0">
                <a:cs typeface="Arial"/>
              </a:rPr>
              <a:t>и </a:t>
            </a:r>
            <a:r>
              <a:rPr lang="ru-RU" b="1" spc="-5" dirty="0">
                <a:cs typeface="Arial"/>
              </a:rPr>
              <a:t>по </a:t>
            </a:r>
            <a:r>
              <a:rPr lang="ru-RU" b="1" spc="-10" dirty="0">
                <a:cs typeface="Arial"/>
              </a:rPr>
              <a:t>завершении</a:t>
            </a:r>
            <a:r>
              <a:rPr lang="ru-RU" b="1" spc="15" dirty="0">
                <a:cs typeface="Arial"/>
              </a:rPr>
              <a:t> </a:t>
            </a:r>
            <a:r>
              <a:rPr lang="ru-RU" b="1" spc="-10" dirty="0" smtClean="0">
                <a:cs typeface="Arial"/>
              </a:rPr>
              <a:t>олимпиады</a:t>
            </a:r>
            <a:endParaRPr lang="ru-RU" b="1" dirty="0"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87849" y="2237230"/>
            <a:ext cx="5610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" algn="just">
              <a:lnSpc>
                <a:spcPct val="100000"/>
              </a:lnSpc>
              <a:spcBef>
                <a:spcPts val="1770"/>
              </a:spcBef>
            </a:pPr>
            <a:r>
              <a:rPr lang="ru-RU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Дезинфекция </a:t>
            </a:r>
            <a:r>
              <a:rPr lang="ru-RU" b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всех </a:t>
            </a:r>
            <a:r>
              <a:rPr lang="ru-RU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помещений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и </a:t>
            </a:r>
            <a:r>
              <a:rPr lang="ru-RU" b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поверхностей </a:t>
            </a:r>
            <a:r>
              <a:rPr lang="ru-RU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                                                  </a:t>
            </a:r>
            <a:r>
              <a:rPr lang="ru-RU" b="1" dirty="0" smtClean="0">
                <a:cs typeface="Arial"/>
              </a:rPr>
              <a:t>в образовательной организации</a:t>
            </a:r>
            <a:endParaRPr lang="ru-RU" dirty="0"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90528" y="3006532"/>
            <a:ext cx="6045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Обеззараживания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воздуха </a:t>
            </a:r>
            <a:r>
              <a:rPr lang="ru-RU" b="1" dirty="0"/>
              <a:t>с использованием </a:t>
            </a:r>
            <a:r>
              <a:rPr lang="ru-RU" b="1" dirty="0" err="1" smtClean="0"/>
              <a:t>рециркуляторов</a:t>
            </a:r>
            <a:r>
              <a:rPr lang="ru-RU" b="1" dirty="0" smtClean="0"/>
              <a:t>  </a:t>
            </a:r>
            <a:r>
              <a:rPr lang="ru-RU" b="1" dirty="0"/>
              <a:t>и проветривание помещений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3789040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Наличие </a:t>
            </a:r>
            <a:r>
              <a:rPr lang="ru-RU" b="1" dirty="0"/>
              <a:t>в санитарных узлах для детей и сотрудников мыла и кожных антисептиков для обработки рук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76722" y="4509120"/>
            <a:ext cx="66146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Санитарная подготовка к проведению олимпиады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b="1" dirty="0" smtClean="0"/>
              <a:t>- приказ </a:t>
            </a:r>
            <a:r>
              <a:rPr lang="ru-RU" b="1" dirty="0"/>
              <a:t>о проведении генеральной уборки помещений в период </a:t>
            </a:r>
            <a:r>
              <a:rPr lang="ru-RU" b="1" dirty="0" smtClean="0"/>
              <a:t>проведения олимпиады;</a:t>
            </a:r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b="1" dirty="0" smtClean="0"/>
              <a:t>- провести инструктаж с техперсоналом (согласно инструкции) </a:t>
            </a:r>
            <a:r>
              <a:rPr lang="ru-RU" b="1" dirty="0"/>
              <a:t>о санитарной </a:t>
            </a:r>
            <a:r>
              <a:rPr lang="ru-RU" b="1" dirty="0" smtClean="0"/>
              <a:t>обработке </a:t>
            </a:r>
            <a:r>
              <a:rPr lang="ru-RU" b="1" dirty="0"/>
              <a:t>помещений </a:t>
            </a:r>
            <a:r>
              <a:rPr lang="ru-RU" b="1" dirty="0" smtClean="0"/>
              <a:t>до </a:t>
            </a:r>
            <a:r>
              <a:rPr lang="ru-RU" b="1" dirty="0"/>
              <a:t>и после </a:t>
            </a:r>
            <a:r>
              <a:rPr lang="ru-RU" b="1" dirty="0" smtClean="0"/>
              <a:t>олимпиады;</a:t>
            </a:r>
          </a:p>
          <a:p>
            <a:pPr algn="just"/>
            <a:r>
              <a:rPr lang="ru-RU" b="1" dirty="0" smtClean="0"/>
              <a:t>- разработать график проведения генеральной уборки помещений до </a:t>
            </a:r>
            <a:r>
              <a:rPr lang="ru-RU" b="1" dirty="0"/>
              <a:t>и после </a:t>
            </a:r>
            <a:r>
              <a:rPr lang="ru-RU" b="1" dirty="0" smtClean="0"/>
              <a:t>олимпиады.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</p:txBody>
      </p:sp>
      <p:pic>
        <p:nvPicPr>
          <p:cNvPr id="3078" name="Picture 6" descr="https://kartinkof.club/uploads/posts/2022-12/1670493369_kartinkof-club-p-kartinki-galochka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878" y="1432977"/>
            <a:ext cx="365930" cy="2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s://kartinkof.club/uploads/posts/2022-12/1670493369_kartinkof-club-p-kartinki-galochka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478" y="2369523"/>
            <a:ext cx="365930" cy="2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s://kartinkof.club/uploads/posts/2022-12/1670493369_kartinkof-club-p-kartinki-galochka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478" y="3138825"/>
            <a:ext cx="365930" cy="2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s://kartinkof.club/uploads/posts/2022-12/1670493369_kartinkof-club-p-kartinki-galochka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983" y="3967499"/>
            <a:ext cx="365930" cy="2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s://kartinkof.club/uploads/posts/2022-12/1670493369_kartinkof-club-p-kartinki-galochka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51" y="4653136"/>
            <a:ext cx="365930" cy="2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80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268586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11484" y="1166714"/>
            <a:ext cx="6192688" cy="369332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 месте проведения олимпиады вправе присутствовать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556792"/>
            <a:ext cx="799288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представители организатора Олимпиады, </a:t>
            </a:r>
            <a:endParaRPr lang="ru-RU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оргкомитетов </a:t>
            </a:r>
            <a:r>
              <a:rPr lang="ru-RU" b="1" dirty="0"/>
              <a:t>и жюри муниципального этапа олимпиады </a:t>
            </a:r>
            <a:r>
              <a:rPr lang="ru-RU" b="1" dirty="0" smtClean="0"/>
              <a:t>по соответствующему </a:t>
            </a:r>
            <a:r>
              <a:rPr lang="ru-RU" b="1" dirty="0"/>
              <a:t>предмету, </a:t>
            </a:r>
            <a:endParaRPr lang="ru-RU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общественные наблюдатели,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должностные лица Министерства образования Чувашской Республики, </a:t>
            </a:r>
            <a:endParaRPr lang="ru-RU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Должностные лица Управления государственного контроля качества образования              и государственной аккредитации Министерства образования Чувашской Республики.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п</a:t>
            </a:r>
            <a:r>
              <a:rPr lang="ru-RU" b="1" dirty="0" smtClean="0"/>
              <a:t>редставители </a:t>
            </a:r>
            <a:r>
              <a:rPr lang="ru-RU" b="1" dirty="0"/>
              <a:t>средств массовой информации присутствуют в месте проведения олимпиады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момента выдачи участникам олимпиадных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заданий,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сопровождающие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 участников олимпиады могут присутствовать в месте проведения олимпиады в специально отведенном месте.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s://sun9-40.userapi.com/impg/KJLrV9mva87A8viuYBtakCPuHqrVdC00r5JY_g/DP97FfuKXkw.jpg?size=1024x727&amp;quality=96&amp;sign=db34531e1c6d2c2b6a144facc28dcf8f&amp;c_uniq_tag=BEKHowPsxRsFzg_K--FbtBpugS3mBNet2yQK3C0s1rg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229200"/>
            <a:ext cx="1968153" cy="130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41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03405" y="352027"/>
            <a:ext cx="3329630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УЧАСТНИКИ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39591" y="2132856"/>
            <a:ext cx="5688632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победители и призеры школьного этапа олимпиады  текущего учебного 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16349" y="3933056"/>
            <a:ext cx="5688632" cy="1052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победители и призеры муниципального этапа олимпиады предыдущего учебного года, продолжающие освоение основных образовательных программ основного общего и среднего общего образования</a:t>
            </a:r>
          </a:p>
        </p:txBody>
      </p:sp>
      <p:sp>
        <p:nvSpPr>
          <p:cNvPr id="15" name="object 69"/>
          <p:cNvSpPr/>
          <p:nvPr/>
        </p:nvSpPr>
        <p:spPr>
          <a:xfrm>
            <a:off x="1394710" y="427723"/>
            <a:ext cx="893227" cy="1097842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2395" y="517965"/>
            <a:ext cx="720080" cy="917357"/>
          </a:xfrm>
          <a:prstGeom prst="flowChartConnector">
            <a:avLst/>
          </a:prstGeom>
        </p:spPr>
      </p:pic>
      <p:sp>
        <p:nvSpPr>
          <p:cNvPr id="22" name="object 69"/>
          <p:cNvSpPr/>
          <p:nvPr/>
        </p:nvSpPr>
        <p:spPr>
          <a:xfrm>
            <a:off x="1411330" y="2060848"/>
            <a:ext cx="859986" cy="1080120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Picture 2" descr="https://balthazar.club/uploads/posts/2023-01/1674653448_balthazar-club-p-podelka-po-khimii-svoimi-rukami-krasivo-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355" y="2132856"/>
            <a:ext cx="755858" cy="100811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bject 69"/>
          <p:cNvSpPr/>
          <p:nvPr/>
        </p:nvSpPr>
        <p:spPr>
          <a:xfrm>
            <a:off x="1360555" y="3645024"/>
            <a:ext cx="893227" cy="1097842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3160" y="3761515"/>
            <a:ext cx="668015" cy="864859"/>
          </a:xfrm>
          <a:prstGeom prst="flowChartConnector">
            <a:avLst/>
          </a:prstGeom>
        </p:spPr>
      </p:pic>
      <p:sp>
        <p:nvSpPr>
          <p:cNvPr id="28" name="object 69"/>
          <p:cNvSpPr/>
          <p:nvPr/>
        </p:nvSpPr>
        <p:spPr>
          <a:xfrm>
            <a:off x="1345822" y="5659210"/>
            <a:ext cx="893227" cy="1097842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4" descr="https://klike.net/uploads/posts/2023-02/1675243449_3-7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085" y="5696979"/>
            <a:ext cx="695780" cy="94879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bject 69"/>
          <p:cNvSpPr/>
          <p:nvPr/>
        </p:nvSpPr>
        <p:spPr>
          <a:xfrm>
            <a:off x="4716016" y="5659210"/>
            <a:ext cx="893227" cy="1097842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69"/>
          <p:cNvSpPr/>
          <p:nvPr/>
        </p:nvSpPr>
        <p:spPr>
          <a:xfrm>
            <a:off x="6372598" y="5110289"/>
            <a:ext cx="893227" cy="1097842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69"/>
          <p:cNvSpPr/>
          <p:nvPr/>
        </p:nvSpPr>
        <p:spPr>
          <a:xfrm>
            <a:off x="3003009" y="5107473"/>
            <a:ext cx="893227" cy="1097842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69"/>
          <p:cNvSpPr/>
          <p:nvPr/>
        </p:nvSpPr>
        <p:spPr>
          <a:xfrm>
            <a:off x="7956376" y="5673046"/>
            <a:ext cx="893227" cy="1097842"/>
          </a:xfrm>
          <a:custGeom>
            <a:avLst/>
            <a:gdLst/>
            <a:ahLst/>
            <a:cxnLst/>
            <a:rect l="l" t="t" r="r" b="b"/>
            <a:pathLst>
              <a:path w="1321435" h="1252854">
                <a:moveTo>
                  <a:pt x="660654" y="0"/>
                </a:moveTo>
                <a:lnTo>
                  <a:pt x="611348" y="1717"/>
                </a:lnTo>
                <a:lnTo>
                  <a:pt x="563026" y="6791"/>
                </a:lnTo>
                <a:lnTo>
                  <a:pt x="515817" y="15098"/>
                </a:lnTo>
                <a:lnTo>
                  <a:pt x="469847" y="26518"/>
                </a:lnTo>
                <a:lnTo>
                  <a:pt x="425245" y="40930"/>
                </a:lnTo>
                <a:lnTo>
                  <a:pt x="382138" y="58213"/>
                </a:lnTo>
                <a:lnTo>
                  <a:pt x="340653" y="78245"/>
                </a:lnTo>
                <a:lnTo>
                  <a:pt x="300920" y="100906"/>
                </a:lnTo>
                <a:lnTo>
                  <a:pt x="263064" y="126075"/>
                </a:lnTo>
                <a:lnTo>
                  <a:pt x="227215" y="153630"/>
                </a:lnTo>
                <a:lnTo>
                  <a:pt x="193500" y="183451"/>
                </a:lnTo>
                <a:lnTo>
                  <a:pt x="162046" y="215416"/>
                </a:lnTo>
                <a:lnTo>
                  <a:pt x="132982" y="249404"/>
                </a:lnTo>
                <a:lnTo>
                  <a:pt x="106434" y="285294"/>
                </a:lnTo>
                <a:lnTo>
                  <a:pt x="82532" y="322966"/>
                </a:lnTo>
                <a:lnTo>
                  <a:pt x="61402" y="362297"/>
                </a:lnTo>
                <a:lnTo>
                  <a:pt x="43172" y="403167"/>
                </a:lnTo>
                <a:lnTo>
                  <a:pt x="27971" y="445455"/>
                </a:lnTo>
                <a:lnTo>
                  <a:pt x="15925" y="489040"/>
                </a:lnTo>
                <a:lnTo>
                  <a:pt x="7163" y="533800"/>
                </a:lnTo>
                <a:lnTo>
                  <a:pt x="1812" y="579615"/>
                </a:lnTo>
                <a:lnTo>
                  <a:pt x="0" y="626364"/>
                </a:lnTo>
                <a:lnTo>
                  <a:pt x="1812" y="673112"/>
                </a:lnTo>
                <a:lnTo>
                  <a:pt x="7163" y="718927"/>
                </a:lnTo>
                <a:lnTo>
                  <a:pt x="15925" y="763687"/>
                </a:lnTo>
                <a:lnTo>
                  <a:pt x="27971" y="807272"/>
                </a:lnTo>
                <a:lnTo>
                  <a:pt x="43172" y="849560"/>
                </a:lnTo>
                <a:lnTo>
                  <a:pt x="61402" y="890430"/>
                </a:lnTo>
                <a:lnTo>
                  <a:pt x="82532" y="929761"/>
                </a:lnTo>
                <a:lnTo>
                  <a:pt x="106434" y="967433"/>
                </a:lnTo>
                <a:lnTo>
                  <a:pt x="132982" y="1003323"/>
                </a:lnTo>
                <a:lnTo>
                  <a:pt x="162046" y="1037311"/>
                </a:lnTo>
                <a:lnTo>
                  <a:pt x="193500" y="1069276"/>
                </a:lnTo>
                <a:lnTo>
                  <a:pt x="227215" y="1099097"/>
                </a:lnTo>
                <a:lnTo>
                  <a:pt x="263064" y="1126652"/>
                </a:lnTo>
                <a:lnTo>
                  <a:pt x="300920" y="1151821"/>
                </a:lnTo>
                <a:lnTo>
                  <a:pt x="340653" y="1174482"/>
                </a:lnTo>
                <a:lnTo>
                  <a:pt x="382138" y="1194514"/>
                </a:lnTo>
                <a:lnTo>
                  <a:pt x="425245" y="1211797"/>
                </a:lnTo>
                <a:lnTo>
                  <a:pt x="469847" y="1226209"/>
                </a:lnTo>
                <a:lnTo>
                  <a:pt x="515817" y="1237629"/>
                </a:lnTo>
                <a:lnTo>
                  <a:pt x="563026" y="1245936"/>
                </a:lnTo>
                <a:lnTo>
                  <a:pt x="611348" y="1251010"/>
                </a:lnTo>
                <a:lnTo>
                  <a:pt x="660654" y="1252728"/>
                </a:lnTo>
                <a:lnTo>
                  <a:pt x="709959" y="1251010"/>
                </a:lnTo>
                <a:lnTo>
                  <a:pt x="758281" y="1245936"/>
                </a:lnTo>
                <a:lnTo>
                  <a:pt x="805490" y="1237629"/>
                </a:lnTo>
                <a:lnTo>
                  <a:pt x="851460" y="1226209"/>
                </a:lnTo>
                <a:lnTo>
                  <a:pt x="896062" y="1211797"/>
                </a:lnTo>
                <a:lnTo>
                  <a:pt x="939169" y="1194514"/>
                </a:lnTo>
                <a:lnTo>
                  <a:pt x="980654" y="1174482"/>
                </a:lnTo>
                <a:lnTo>
                  <a:pt x="1020387" y="1151821"/>
                </a:lnTo>
                <a:lnTo>
                  <a:pt x="1058243" y="1126652"/>
                </a:lnTo>
                <a:lnTo>
                  <a:pt x="1094092" y="1099097"/>
                </a:lnTo>
                <a:lnTo>
                  <a:pt x="1127807" y="1069276"/>
                </a:lnTo>
                <a:lnTo>
                  <a:pt x="1159261" y="1037311"/>
                </a:lnTo>
                <a:lnTo>
                  <a:pt x="1188325" y="1003323"/>
                </a:lnTo>
                <a:lnTo>
                  <a:pt x="1214873" y="967433"/>
                </a:lnTo>
                <a:lnTo>
                  <a:pt x="1238775" y="929761"/>
                </a:lnTo>
                <a:lnTo>
                  <a:pt x="1259905" y="890430"/>
                </a:lnTo>
                <a:lnTo>
                  <a:pt x="1278135" y="849560"/>
                </a:lnTo>
                <a:lnTo>
                  <a:pt x="1293336" y="807272"/>
                </a:lnTo>
                <a:lnTo>
                  <a:pt x="1305382" y="763687"/>
                </a:lnTo>
                <a:lnTo>
                  <a:pt x="1314144" y="718927"/>
                </a:lnTo>
                <a:lnTo>
                  <a:pt x="1319495" y="673112"/>
                </a:lnTo>
                <a:lnTo>
                  <a:pt x="1321308" y="626364"/>
                </a:lnTo>
                <a:lnTo>
                  <a:pt x="1319495" y="579615"/>
                </a:lnTo>
                <a:lnTo>
                  <a:pt x="1314144" y="533800"/>
                </a:lnTo>
                <a:lnTo>
                  <a:pt x="1305382" y="489040"/>
                </a:lnTo>
                <a:lnTo>
                  <a:pt x="1293336" y="445455"/>
                </a:lnTo>
                <a:lnTo>
                  <a:pt x="1278135" y="403167"/>
                </a:lnTo>
                <a:lnTo>
                  <a:pt x="1259905" y="362297"/>
                </a:lnTo>
                <a:lnTo>
                  <a:pt x="1238775" y="322966"/>
                </a:lnTo>
                <a:lnTo>
                  <a:pt x="1214873" y="285294"/>
                </a:lnTo>
                <a:lnTo>
                  <a:pt x="1188325" y="249404"/>
                </a:lnTo>
                <a:lnTo>
                  <a:pt x="1159261" y="215416"/>
                </a:lnTo>
                <a:lnTo>
                  <a:pt x="1127807" y="183451"/>
                </a:lnTo>
                <a:lnTo>
                  <a:pt x="1094092" y="153630"/>
                </a:lnTo>
                <a:lnTo>
                  <a:pt x="1058243" y="126075"/>
                </a:lnTo>
                <a:lnTo>
                  <a:pt x="1020387" y="100906"/>
                </a:lnTo>
                <a:lnTo>
                  <a:pt x="980654" y="78245"/>
                </a:lnTo>
                <a:lnTo>
                  <a:pt x="939169" y="58213"/>
                </a:lnTo>
                <a:lnTo>
                  <a:pt x="896062" y="40930"/>
                </a:lnTo>
                <a:lnTo>
                  <a:pt x="851460" y="26518"/>
                </a:lnTo>
                <a:lnTo>
                  <a:pt x="805490" y="15098"/>
                </a:lnTo>
                <a:lnTo>
                  <a:pt x="758281" y="6791"/>
                </a:lnTo>
                <a:lnTo>
                  <a:pt x="709959" y="1717"/>
                </a:lnTo>
                <a:lnTo>
                  <a:pt x="660654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7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78843" y="5252487"/>
            <a:ext cx="541555" cy="622298"/>
          </a:xfrm>
          <a:prstGeom prst="rect">
            <a:avLst/>
          </a:prstGeom>
        </p:spPr>
      </p:pic>
      <p:pic>
        <p:nvPicPr>
          <p:cNvPr id="35" name="object 7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52019" y="5696980"/>
            <a:ext cx="821219" cy="900372"/>
          </a:xfrm>
          <a:prstGeom prst="flowChartConnector">
            <a:avLst/>
          </a:prstGeom>
        </p:spPr>
      </p:pic>
      <p:pic>
        <p:nvPicPr>
          <p:cNvPr id="36" name="object 7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44951" y="5111153"/>
            <a:ext cx="720874" cy="1036013"/>
          </a:xfrm>
          <a:prstGeom prst="flowChartConnector">
            <a:avLst/>
          </a:prstGeom>
        </p:spPr>
      </p:pic>
      <p:pic>
        <p:nvPicPr>
          <p:cNvPr id="1030" name="Picture 6" descr="https://prokat.tech/wp-content/uploads/2019/04/comp-perm-1870x132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507" y="5802022"/>
            <a:ext cx="864096" cy="95503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616349" y="951488"/>
            <a:ext cx="6348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К участию в муниципальном этапе олимпиады по каждому общеобразовательному предмету допускаются:</a:t>
            </a:r>
          </a:p>
        </p:txBody>
      </p:sp>
      <p:sp>
        <p:nvSpPr>
          <p:cNvPr id="25" name="Стрелка вниз 24"/>
          <p:cNvSpPr/>
          <p:nvPr/>
        </p:nvSpPr>
        <p:spPr>
          <a:xfrm>
            <a:off x="4819051" y="1597819"/>
            <a:ext cx="498338" cy="319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616349" y="2878868"/>
            <a:ext cx="5688632" cy="88204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победители и призеры школьного этапа олимпиады  текущего учебного </a:t>
            </a:r>
            <a:r>
              <a:rPr lang="ru-RU" sz="1600" b="1" dirty="0" smtClean="0"/>
              <a:t>года обучающиеся с ОВЗ и дети –инвалиды на общих основаниях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091437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-2078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59832" y="352027"/>
            <a:ext cx="3329630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УЧАСТНИКИ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75589" y="1268760"/>
            <a:ext cx="761689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Все участники Олимпиады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должны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иметь на теоретическом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 практическом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турах документ удостоверяющий личность (паспорт или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свидетельство о рождении и справку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 фотографией, которая подтверждает обучение в данной школе школьников  не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достигших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14-ти летнего возраста, заверенная директором школы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);</a:t>
            </a:r>
          </a:p>
          <a:p>
            <a:pPr algn="just">
              <a:buFont typeface="Wingdings" pitchFamily="2" charset="2"/>
              <a:buChar char="v"/>
            </a:pP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 </a:t>
            </a: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 </a:t>
            </a: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по физической культуре и ОБЖ должны иметь медицинские справки о допуске к муниципальному этапу Олимпиады;</a:t>
            </a:r>
          </a:p>
          <a:p>
            <a:pPr algn="just">
              <a:buFont typeface="Wingdings" pitchFamily="2" charset="2"/>
              <a:buChar char="v"/>
            </a:pP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 участники Олимпиады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по физической культуре и ОБЖ должны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выступать в спортивной форме;</a:t>
            </a:r>
          </a:p>
          <a:p>
            <a:pPr algn="just">
              <a:buFont typeface="Wingdings" pitchFamily="2" charset="2"/>
              <a:buChar char="v"/>
            </a:pP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Во время проведения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Олимпиады должен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быть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медицинский работник.</a:t>
            </a:r>
          </a:p>
          <a:p>
            <a:pPr algn="just">
              <a:buFont typeface="Wingdings" pitchFamily="2" charset="2"/>
              <a:buChar char="v"/>
            </a:pPr>
            <a:endPara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5362" name="Picture 2" descr="https://sc4-len.moy.su/Uchebnaya_deyat/VserossOlimp/2021-2022/sheh_fizra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r="8487" b="25435"/>
          <a:stretch/>
        </p:blipFill>
        <p:spPr bwMode="auto">
          <a:xfrm>
            <a:off x="5724128" y="5157192"/>
            <a:ext cx="3024336" cy="141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80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83768" y="188640"/>
            <a:ext cx="4565802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СРОКИ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4" name="object 7"/>
          <p:cNvGrpSpPr/>
          <p:nvPr/>
        </p:nvGrpSpPr>
        <p:grpSpPr>
          <a:xfrm>
            <a:off x="3420520" y="982317"/>
            <a:ext cx="1754505" cy="1366563"/>
            <a:chOff x="1429511" y="5053584"/>
            <a:chExt cx="1754505" cy="1708785"/>
          </a:xfrm>
          <a:solidFill>
            <a:schemeClr val="accent1">
              <a:lumMod val="50000"/>
            </a:schemeClr>
          </a:solidFill>
        </p:grpSpPr>
        <p:sp>
          <p:nvSpPr>
            <p:cNvPr id="5" name="object 8"/>
            <p:cNvSpPr/>
            <p:nvPr/>
          </p:nvSpPr>
          <p:spPr>
            <a:xfrm>
              <a:off x="1429511" y="5053584"/>
              <a:ext cx="1708785" cy="1708785"/>
            </a:xfrm>
            <a:custGeom>
              <a:avLst/>
              <a:gdLst/>
              <a:ahLst/>
              <a:cxnLst/>
              <a:rect l="l" t="t" r="r" b="b"/>
              <a:pathLst>
                <a:path w="1708785" h="1708784">
                  <a:moveTo>
                    <a:pt x="854201" y="0"/>
                  </a:moveTo>
                  <a:lnTo>
                    <a:pt x="805725" y="1352"/>
                  </a:lnTo>
                  <a:lnTo>
                    <a:pt x="757959" y="5360"/>
                  </a:lnTo>
                  <a:lnTo>
                    <a:pt x="710974" y="11952"/>
                  </a:lnTo>
                  <a:lnTo>
                    <a:pt x="664844" y="21056"/>
                  </a:lnTo>
                  <a:lnTo>
                    <a:pt x="619639" y="32600"/>
                  </a:lnTo>
                  <a:lnTo>
                    <a:pt x="575434" y="46512"/>
                  </a:lnTo>
                  <a:lnTo>
                    <a:pt x="532298" y="62719"/>
                  </a:lnTo>
                  <a:lnTo>
                    <a:pt x="490305" y="81150"/>
                  </a:lnTo>
                  <a:lnTo>
                    <a:pt x="449526" y="101732"/>
                  </a:lnTo>
                  <a:lnTo>
                    <a:pt x="410034" y="124394"/>
                  </a:lnTo>
                  <a:lnTo>
                    <a:pt x="371901" y="149064"/>
                  </a:lnTo>
                  <a:lnTo>
                    <a:pt x="335198" y="175668"/>
                  </a:lnTo>
                  <a:lnTo>
                    <a:pt x="299998" y="204136"/>
                  </a:lnTo>
                  <a:lnTo>
                    <a:pt x="266373" y="234395"/>
                  </a:lnTo>
                  <a:lnTo>
                    <a:pt x="234395" y="266373"/>
                  </a:lnTo>
                  <a:lnTo>
                    <a:pt x="204136" y="299998"/>
                  </a:lnTo>
                  <a:lnTo>
                    <a:pt x="175668" y="335198"/>
                  </a:lnTo>
                  <a:lnTo>
                    <a:pt x="149064" y="371901"/>
                  </a:lnTo>
                  <a:lnTo>
                    <a:pt x="124394" y="410034"/>
                  </a:lnTo>
                  <a:lnTo>
                    <a:pt x="101732" y="449526"/>
                  </a:lnTo>
                  <a:lnTo>
                    <a:pt x="81150" y="490305"/>
                  </a:lnTo>
                  <a:lnTo>
                    <a:pt x="62719" y="532298"/>
                  </a:lnTo>
                  <a:lnTo>
                    <a:pt x="46512" y="575434"/>
                  </a:lnTo>
                  <a:lnTo>
                    <a:pt x="32600" y="619639"/>
                  </a:lnTo>
                  <a:lnTo>
                    <a:pt x="21056" y="664844"/>
                  </a:lnTo>
                  <a:lnTo>
                    <a:pt x="11952" y="710974"/>
                  </a:lnTo>
                  <a:lnTo>
                    <a:pt x="5360" y="757959"/>
                  </a:lnTo>
                  <a:lnTo>
                    <a:pt x="1352" y="805725"/>
                  </a:lnTo>
                  <a:lnTo>
                    <a:pt x="0" y="854202"/>
                  </a:lnTo>
                  <a:lnTo>
                    <a:pt x="1352" y="902674"/>
                  </a:lnTo>
                  <a:lnTo>
                    <a:pt x="5360" y="950438"/>
                  </a:lnTo>
                  <a:lnTo>
                    <a:pt x="11952" y="997419"/>
                  </a:lnTo>
                  <a:lnTo>
                    <a:pt x="21056" y="1043548"/>
                  </a:lnTo>
                  <a:lnTo>
                    <a:pt x="32600" y="1088750"/>
                  </a:lnTo>
                  <a:lnTo>
                    <a:pt x="46512" y="1132955"/>
                  </a:lnTo>
                  <a:lnTo>
                    <a:pt x="62719" y="1176089"/>
                  </a:lnTo>
                  <a:lnTo>
                    <a:pt x="81150" y="1218082"/>
                  </a:lnTo>
                  <a:lnTo>
                    <a:pt x="101732" y="1258860"/>
                  </a:lnTo>
                  <a:lnTo>
                    <a:pt x="124394" y="1298352"/>
                  </a:lnTo>
                  <a:lnTo>
                    <a:pt x="149064" y="1336486"/>
                  </a:lnTo>
                  <a:lnTo>
                    <a:pt x="175668" y="1373189"/>
                  </a:lnTo>
                  <a:lnTo>
                    <a:pt x="204136" y="1408389"/>
                  </a:lnTo>
                  <a:lnTo>
                    <a:pt x="234395" y="1442015"/>
                  </a:lnTo>
                  <a:lnTo>
                    <a:pt x="266373" y="1473994"/>
                  </a:lnTo>
                  <a:lnTo>
                    <a:pt x="299998" y="1504254"/>
                  </a:lnTo>
                  <a:lnTo>
                    <a:pt x="335198" y="1532723"/>
                  </a:lnTo>
                  <a:lnTo>
                    <a:pt x="371901" y="1559329"/>
                  </a:lnTo>
                  <a:lnTo>
                    <a:pt x="410034" y="1584000"/>
                  </a:lnTo>
                  <a:lnTo>
                    <a:pt x="449526" y="1606663"/>
                  </a:lnTo>
                  <a:lnTo>
                    <a:pt x="490305" y="1627247"/>
                  </a:lnTo>
                  <a:lnTo>
                    <a:pt x="532298" y="1645679"/>
                  </a:lnTo>
                  <a:lnTo>
                    <a:pt x="575434" y="1661888"/>
                  </a:lnTo>
                  <a:lnTo>
                    <a:pt x="619639" y="1675800"/>
                  </a:lnTo>
                  <a:lnTo>
                    <a:pt x="664844" y="1687345"/>
                  </a:lnTo>
                  <a:lnTo>
                    <a:pt x="710974" y="1696450"/>
                  </a:lnTo>
                  <a:lnTo>
                    <a:pt x="757959" y="1703043"/>
                  </a:lnTo>
                  <a:lnTo>
                    <a:pt x="805725" y="1707051"/>
                  </a:lnTo>
                  <a:lnTo>
                    <a:pt x="854201" y="1708404"/>
                  </a:lnTo>
                  <a:lnTo>
                    <a:pt x="902678" y="1707051"/>
                  </a:lnTo>
                  <a:lnTo>
                    <a:pt x="950444" y="1703043"/>
                  </a:lnTo>
                  <a:lnTo>
                    <a:pt x="997429" y="1696450"/>
                  </a:lnTo>
                  <a:lnTo>
                    <a:pt x="1043559" y="1687345"/>
                  </a:lnTo>
                  <a:lnTo>
                    <a:pt x="1088764" y="1675800"/>
                  </a:lnTo>
                  <a:lnTo>
                    <a:pt x="1132969" y="1661888"/>
                  </a:lnTo>
                  <a:lnTo>
                    <a:pt x="1176105" y="1645679"/>
                  </a:lnTo>
                  <a:lnTo>
                    <a:pt x="1218098" y="1627247"/>
                  </a:lnTo>
                  <a:lnTo>
                    <a:pt x="1258877" y="1606663"/>
                  </a:lnTo>
                  <a:lnTo>
                    <a:pt x="1298369" y="1584000"/>
                  </a:lnTo>
                  <a:lnTo>
                    <a:pt x="1336502" y="1559329"/>
                  </a:lnTo>
                  <a:lnTo>
                    <a:pt x="1373205" y="1532723"/>
                  </a:lnTo>
                  <a:lnTo>
                    <a:pt x="1408405" y="1504254"/>
                  </a:lnTo>
                  <a:lnTo>
                    <a:pt x="1442030" y="1473994"/>
                  </a:lnTo>
                  <a:lnTo>
                    <a:pt x="1474008" y="1442015"/>
                  </a:lnTo>
                  <a:lnTo>
                    <a:pt x="1504267" y="1408389"/>
                  </a:lnTo>
                  <a:lnTo>
                    <a:pt x="1532735" y="1373189"/>
                  </a:lnTo>
                  <a:lnTo>
                    <a:pt x="1559339" y="1336486"/>
                  </a:lnTo>
                  <a:lnTo>
                    <a:pt x="1584009" y="1298352"/>
                  </a:lnTo>
                  <a:lnTo>
                    <a:pt x="1606671" y="1258860"/>
                  </a:lnTo>
                  <a:lnTo>
                    <a:pt x="1627253" y="1218082"/>
                  </a:lnTo>
                  <a:lnTo>
                    <a:pt x="1645684" y="1176089"/>
                  </a:lnTo>
                  <a:lnTo>
                    <a:pt x="1661891" y="1132955"/>
                  </a:lnTo>
                  <a:lnTo>
                    <a:pt x="1675803" y="1088750"/>
                  </a:lnTo>
                  <a:lnTo>
                    <a:pt x="1687347" y="1043548"/>
                  </a:lnTo>
                  <a:lnTo>
                    <a:pt x="1696451" y="997419"/>
                  </a:lnTo>
                  <a:lnTo>
                    <a:pt x="1703043" y="950438"/>
                  </a:lnTo>
                  <a:lnTo>
                    <a:pt x="1707051" y="902674"/>
                  </a:lnTo>
                  <a:lnTo>
                    <a:pt x="1708404" y="854202"/>
                  </a:lnTo>
                  <a:lnTo>
                    <a:pt x="1707051" y="805725"/>
                  </a:lnTo>
                  <a:lnTo>
                    <a:pt x="1703043" y="757959"/>
                  </a:lnTo>
                  <a:lnTo>
                    <a:pt x="1696451" y="710974"/>
                  </a:lnTo>
                  <a:lnTo>
                    <a:pt x="1687347" y="664844"/>
                  </a:lnTo>
                  <a:lnTo>
                    <a:pt x="1675803" y="619639"/>
                  </a:lnTo>
                  <a:lnTo>
                    <a:pt x="1661891" y="575434"/>
                  </a:lnTo>
                  <a:lnTo>
                    <a:pt x="1645684" y="532298"/>
                  </a:lnTo>
                  <a:lnTo>
                    <a:pt x="1627253" y="490305"/>
                  </a:lnTo>
                  <a:lnTo>
                    <a:pt x="1606671" y="449526"/>
                  </a:lnTo>
                  <a:lnTo>
                    <a:pt x="1584009" y="410034"/>
                  </a:lnTo>
                  <a:lnTo>
                    <a:pt x="1559339" y="371901"/>
                  </a:lnTo>
                  <a:lnTo>
                    <a:pt x="1532735" y="335198"/>
                  </a:lnTo>
                  <a:lnTo>
                    <a:pt x="1504267" y="299998"/>
                  </a:lnTo>
                  <a:lnTo>
                    <a:pt x="1474008" y="266373"/>
                  </a:lnTo>
                  <a:lnTo>
                    <a:pt x="1442030" y="234395"/>
                  </a:lnTo>
                  <a:lnTo>
                    <a:pt x="1408405" y="204136"/>
                  </a:lnTo>
                  <a:lnTo>
                    <a:pt x="1373205" y="175668"/>
                  </a:lnTo>
                  <a:lnTo>
                    <a:pt x="1336502" y="149064"/>
                  </a:lnTo>
                  <a:lnTo>
                    <a:pt x="1298369" y="124394"/>
                  </a:lnTo>
                  <a:lnTo>
                    <a:pt x="1258877" y="101732"/>
                  </a:lnTo>
                  <a:lnTo>
                    <a:pt x="1218098" y="81150"/>
                  </a:lnTo>
                  <a:lnTo>
                    <a:pt x="1176105" y="62719"/>
                  </a:lnTo>
                  <a:lnTo>
                    <a:pt x="1132969" y="46512"/>
                  </a:lnTo>
                  <a:lnTo>
                    <a:pt x="1088764" y="32600"/>
                  </a:lnTo>
                  <a:lnTo>
                    <a:pt x="1043559" y="21056"/>
                  </a:lnTo>
                  <a:lnTo>
                    <a:pt x="997429" y="11952"/>
                  </a:lnTo>
                  <a:lnTo>
                    <a:pt x="950444" y="5360"/>
                  </a:lnTo>
                  <a:lnTo>
                    <a:pt x="902678" y="1352"/>
                  </a:lnTo>
                  <a:lnTo>
                    <a:pt x="8542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9"/>
            <p:cNvSpPr/>
            <p:nvPr/>
          </p:nvSpPr>
          <p:spPr>
            <a:xfrm>
              <a:off x="1485899" y="5134356"/>
              <a:ext cx="1697989" cy="1610995"/>
            </a:xfrm>
            <a:custGeom>
              <a:avLst/>
              <a:gdLst/>
              <a:ahLst/>
              <a:cxnLst/>
              <a:rect l="l" t="t" r="r" b="b"/>
              <a:pathLst>
                <a:path w="1697989" h="1610995">
                  <a:moveTo>
                    <a:pt x="848868" y="0"/>
                  </a:moveTo>
                  <a:lnTo>
                    <a:pt x="798996" y="1367"/>
                  </a:lnTo>
                  <a:lnTo>
                    <a:pt x="749883" y="5418"/>
                  </a:lnTo>
                  <a:lnTo>
                    <a:pt x="701607" y="12077"/>
                  </a:lnTo>
                  <a:lnTo>
                    <a:pt x="654249" y="21269"/>
                  </a:lnTo>
                  <a:lnTo>
                    <a:pt x="607888" y="32918"/>
                  </a:lnTo>
                  <a:lnTo>
                    <a:pt x="562603" y="46950"/>
                  </a:lnTo>
                  <a:lnTo>
                    <a:pt x="518475" y="63287"/>
                  </a:lnTo>
                  <a:lnTo>
                    <a:pt x="475583" y="81856"/>
                  </a:lnTo>
                  <a:lnTo>
                    <a:pt x="434007" y="102579"/>
                  </a:lnTo>
                  <a:lnTo>
                    <a:pt x="393826" y="125383"/>
                  </a:lnTo>
                  <a:lnTo>
                    <a:pt x="355120" y="150191"/>
                  </a:lnTo>
                  <a:lnTo>
                    <a:pt x="317969" y="176928"/>
                  </a:lnTo>
                  <a:lnTo>
                    <a:pt x="282452" y="205518"/>
                  </a:lnTo>
                  <a:lnTo>
                    <a:pt x="248650" y="235886"/>
                  </a:lnTo>
                  <a:lnTo>
                    <a:pt x="216641" y="267957"/>
                  </a:lnTo>
                  <a:lnTo>
                    <a:pt x="186505" y="301654"/>
                  </a:lnTo>
                  <a:lnTo>
                    <a:pt x="158323" y="336902"/>
                  </a:lnTo>
                  <a:lnTo>
                    <a:pt x="132173" y="373627"/>
                  </a:lnTo>
                  <a:lnTo>
                    <a:pt x="108135" y="411752"/>
                  </a:lnTo>
                  <a:lnTo>
                    <a:pt x="86290" y="451201"/>
                  </a:lnTo>
                  <a:lnTo>
                    <a:pt x="66716" y="491900"/>
                  </a:lnTo>
                  <a:lnTo>
                    <a:pt x="49494" y="533773"/>
                  </a:lnTo>
                  <a:lnTo>
                    <a:pt x="34702" y="576744"/>
                  </a:lnTo>
                  <a:lnTo>
                    <a:pt x="22422" y="620738"/>
                  </a:lnTo>
                  <a:lnTo>
                    <a:pt x="12732" y="665680"/>
                  </a:lnTo>
                  <a:lnTo>
                    <a:pt x="5711" y="711493"/>
                  </a:lnTo>
                  <a:lnTo>
                    <a:pt x="1441" y="758103"/>
                  </a:lnTo>
                  <a:lnTo>
                    <a:pt x="0" y="805434"/>
                  </a:lnTo>
                  <a:lnTo>
                    <a:pt x="1441" y="852759"/>
                  </a:lnTo>
                  <a:lnTo>
                    <a:pt x="5711" y="899364"/>
                  </a:lnTo>
                  <a:lnTo>
                    <a:pt x="12732" y="945174"/>
                  </a:lnTo>
                  <a:lnTo>
                    <a:pt x="22422" y="990112"/>
                  </a:lnTo>
                  <a:lnTo>
                    <a:pt x="34702" y="1034104"/>
                  </a:lnTo>
                  <a:lnTo>
                    <a:pt x="49494" y="1077074"/>
                  </a:lnTo>
                  <a:lnTo>
                    <a:pt x="66716" y="1118945"/>
                  </a:lnTo>
                  <a:lnTo>
                    <a:pt x="86290" y="1159643"/>
                  </a:lnTo>
                  <a:lnTo>
                    <a:pt x="108135" y="1199093"/>
                  </a:lnTo>
                  <a:lnTo>
                    <a:pt x="132173" y="1237217"/>
                  </a:lnTo>
                  <a:lnTo>
                    <a:pt x="158323" y="1273942"/>
                  </a:lnTo>
                  <a:lnTo>
                    <a:pt x="186505" y="1309191"/>
                  </a:lnTo>
                  <a:lnTo>
                    <a:pt x="216641" y="1342890"/>
                  </a:lnTo>
                  <a:lnTo>
                    <a:pt x="248650" y="1374961"/>
                  </a:lnTo>
                  <a:lnTo>
                    <a:pt x="282452" y="1405331"/>
                  </a:lnTo>
                  <a:lnTo>
                    <a:pt x="317969" y="1433922"/>
                  </a:lnTo>
                  <a:lnTo>
                    <a:pt x="355120" y="1460661"/>
                  </a:lnTo>
                  <a:lnTo>
                    <a:pt x="393826" y="1485471"/>
                  </a:lnTo>
                  <a:lnTo>
                    <a:pt x="434007" y="1508276"/>
                  </a:lnTo>
                  <a:lnTo>
                    <a:pt x="475583" y="1529001"/>
                  </a:lnTo>
                  <a:lnTo>
                    <a:pt x="518475" y="1547572"/>
                  </a:lnTo>
                  <a:lnTo>
                    <a:pt x="562603" y="1563911"/>
                  </a:lnTo>
                  <a:lnTo>
                    <a:pt x="607888" y="1577944"/>
                  </a:lnTo>
                  <a:lnTo>
                    <a:pt x="654249" y="1589594"/>
                  </a:lnTo>
                  <a:lnTo>
                    <a:pt x="701607" y="1598787"/>
                  </a:lnTo>
                  <a:lnTo>
                    <a:pt x="749883" y="1605448"/>
                  </a:lnTo>
                  <a:lnTo>
                    <a:pt x="798996" y="1609499"/>
                  </a:lnTo>
                  <a:lnTo>
                    <a:pt x="848868" y="1610866"/>
                  </a:lnTo>
                  <a:lnTo>
                    <a:pt x="898739" y="1609499"/>
                  </a:lnTo>
                  <a:lnTo>
                    <a:pt x="947852" y="1605448"/>
                  </a:lnTo>
                  <a:lnTo>
                    <a:pt x="996128" y="1598787"/>
                  </a:lnTo>
                  <a:lnTo>
                    <a:pt x="1043486" y="1589594"/>
                  </a:lnTo>
                  <a:lnTo>
                    <a:pt x="1089847" y="1577944"/>
                  </a:lnTo>
                  <a:lnTo>
                    <a:pt x="1135132" y="1563911"/>
                  </a:lnTo>
                  <a:lnTo>
                    <a:pt x="1179260" y="1547572"/>
                  </a:lnTo>
                  <a:lnTo>
                    <a:pt x="1222152" y="1529001"/>
                  </a:lnTo>
                  <a:lnTo>
                    <a:pt x="1263728" y="1508276"/>
                  </a:lnTo>
                  <a:lnTo>
                    <a:pt x="1303909" y="1485471"/>
                  </a:lnTo>
                  <a:lnTo>
                    <a:pt x="1342615" y="1460661"/>
                  </a:lnTo>
                  <a:lnTo>
                    <a:pt x="1379766" y="1433922"/>
                  </a:lnTo>
                  <a:lnTo>
                    <a:pt x="1415283" y="1405331"/>
                  </a:lnTo>
                  <a:lnTo>
                    <a:pt x="1449085" y="1374961"/>
                  </a:lnTo>
                  <a:lnTo>
                    <a:pt x="1481094" y="1342890"/>
                  </a:lnTo>
                  <a:lnTo>
                    <a:pt x="1511230" y="1309191"/>
                  </a:lnTo>
                  <a:lnTo>
                    <a:pt x="1539412" y="1273942"/>
                  </a:lnTo>
                  <a:lnTo>
                    <a:pt x="1565562" y="1237217"/>
                  </a:lnTo>
                  <a:lnTo>
                    <a:pt x="1589600" y="1199093"/>
                  </a:lnTo>
                  <a:lnTo>
                    <a:pt x="1611445" y="1159643"/>
                  </a:lnTo>
                  <a:lnTo>
                    <a:pt x="1631019" y="1118945"/>
                  </a:lnTo>
                  <a:lnTo>
                    <a:pt x="1648241" y="1077074"/>
                  </a:lnTo>
                  <a:lnTo>
                    <a:pt x="1663033" y="1034104"/>
                  </a:lnTo>
                  <a:lnTo>
                    <a:pt x="1675313" y="990112"/>
                  </a:lnTo>
                  <a:lnTo>
                    <a:pt x="1685003" y="945174"/>
                  </a:lnTo>
                  <a:lnTo>
                    <a:pt x="1692024" y="899364"/>
                  </a:lnTo>
                  <a:lnTo>
                    <a:pt x="1696294" y="852759"/>
                  </a:lnTo>
                  <a:lnTo>
                    <a:pt x="1697736" y="805434"/>
                  </a:lnTo>
                  <a:lnTo>
                    <a:pt x="1696294" y="758103"/>
                  </a:lnTo>
                  <a:lnTo>
                    <a:pt x="1692024" y="711493"/>
                  </a:lnTo>
                  <a:lnTo>
                    <a:pt x="1685003" y="665680"/>
                  </a:lnTo>
                  <a:lnTo>
                    <a:pt x="1675313" y="620738"/>
                  </a:lnTo>
                  <a:lnTo>
                    <a:pt x="1663033" y="576744"/>
                  </a:lnTo>
                  <a:lnTo>
                    <a:pt x="1648241" y="533773"/>
                  </a:lnTo>
                  <a:lnTo>
                    <a:pt x="1631019" y="491900"/>
                  </a:lnTo>
                  <a:lnTo>
                    <a:pt x="1611445" y="451201"/>
                  </a:lnTo>
                  <a:lnTo>
                    <a:pt x="1589600" y="411752"/>
                  </a:lnTo>
                  <a:lnTo>
                    <a:pt x="1565562" y="373627"/>
                  </a:lnTo>
                  <a:lnTo>
                    <a:pt x="1539412" y="336902"/>
                  </a:lnTo>
                  <a:lnTo>
                    <a:pt x="1511230" y="301654"/>
                  </a:lnTo>
                  <a:lnTo>
                    <a:pt x="1481094" y="267957"/>
                  </a:lnTo>
                  <a:lnTo>
                    <a:pt x="1449085" y="235886"/>
                  </a:lnTo>
                  <a:lnTo>
                    <a:pt x="1415283" y="205518"/>
                  </a:lnTo>
                  <a:lnTo>
                    <a:pt x="1379766" y="176928"/>
                  </a:lnTo>
                  <a:lnTo>
                    <a:pt x="1342615" y="150191"/>
                  </a:lnTo>
                  <a:lnTo>
                    <a:pt x="1303909" y="125383"/>
                  </a:lnTo>
                  <a:lnTo>
                    <a:pt x="1263728" y="102579"/>
                  </a:lnTo>
                  <a:lnTo>
                    <a:pt x="1222152" y="81856"/>
                  </a:lnTo>
                  <a:lnTo>
                    <a:pt x="1179260" y="63287"/>
                  </a:lnTo>
                  <a:lnTo>
                    <a:pt x="1135132" y="46950"/>
                  </a:lnTo>
                  <a:lnTo>
                    <a:pt x="1089847" y="32918"/>
                  </a:lnTo>
                  <a:lnTo>
                    <a:pt x="1043486" y="21269"/>
                  </a:lnTo>
                  <a:lnTo>
                    <a:pt x="996128" y="12077"/>
                  </a:lnTo>
                  <a:lnTo>
                    <a:pt x="947852" y="5418"/>
                  </a:lnTo>
                  <a:lnTo>
                    <a:pt x="898739" y="1367"/>
                  </a:lnTo>
                  <a:lnTo>
                    <a:pt x="84886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10"/>
          <p:cNvSpPr txBox="1"/>
          <p:nvPr/>
        </p:nvSpPr>
        <p:spPr>
          <a:xfrm>
            <a:off x="4018033" y="982318"/>
            <a:ext cx="7969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25" dirty="0" smtClean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lang="ru-RU" sz="6000" b="1" spc="-25" dirty="0" smtClean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6000" dirty="0">
              <a:latin typeface="Calibri"/>
              <a:cs typeface="Calibri"/>
            </a:endParaRPr>
          </a:p>
        </p:txBody>
      </p:sp>
      <p:sp>
        <p:nvSpPr>
          <p:cNvPr id="8" name="object 11"/>
          <p:cNvSpPr txBox="1"/>
          <p:nvPr/>
        </p:nvSpPr>
        <p:spPr>
          <a:xfrm>
            <a:off x="3760223" y="1306776"/>
            <a:ext cx="257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12"/>
          <p:cNvSpPr txBox="1"/>
          <p:nvPr/>
        </p:nvSpPr>
        <p:spPr>
          <a:xfrm>
            <a:off x="3540394" y="1714727"/>
            <a:ext cx="1588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830" marR="5080" indent="-40576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общеобразовательным предметам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2537243"/>
            <a:ext cx="741682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sz="1900" b="1" dirty="0"/>
              <a:t>Муниципальный этап </a:t>
            </a:r>
            <a:r>
              <a:rPr lang="ru-RU" sz="1900" b="1" dirty="0" smtClean="0"/>
              <a:t>региональных олимпиад                                               по национальным языкам и КРК </a:t>
            </a:r>
            <a:r>
              <a:rPr lang="ru-RU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ноября и 13 ноября 2023 года </a:t>
            </a:r>
            <a:r>
              <a:rPr lang="ru-RU" sz="1900" b="1" dirty="0">
                <a:solidFill>
                  <a:prstClr val="black"/>
                </a:solidFill>
              </a:rPr>
              <a:t>на базе общеобразовательных организаций </a:t>
            </a:r>
            <a:r>
              <a:rPr lang="ru-RU" sz="1900" b="1" dirty="0" smtClean="0">
                <a:solidFill>
                  <a:prstClr val="black"/>
                </a:solidFill>
              </a:rPr>
              <a:t>города Чебоксары;</a:t>
            </a:r>
            <a:endParaRPr lang="ru-RU" sz="1900" b="1" dirty="0">
              <a:solidFill>
                <a:prstClr val="black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sz="1900" b="1" dirty="0" smtClean="0"/>
              <a:t>Муниципальный </a:t>
            </a:r>
            <a:r>
              <a:rPr lang="ru-RU" sz="1900" b="1" dirty="0"/>
              <a:t>этап всероссийской </a:t>
            </a:r>
            <a:r>
              <a:rPr lang="ru-RU" sz="1900" b="1" dirty="0" smtClean="0"/>
              <a:t>олимпиады школьников проводится </a:t>
            </a:r>
            <a:r>
              <a:rPr lang="ru-RU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14 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ноября по </a:t>
            </a:r>
            <a:r>
              <a:rPr lang="ru-RU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декабря </a:t>
            </a:r>
            <a:r>
              <a:rPr lang="ru-RU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года  </a:t>
            </a:r>
            <a:r>
              <a:rPr lang="ru-RU" sz="1900" b="1" dirty="0" smtClean="0"/>
              <a:t>на </a:t>
            </a:r>
            <a:r>
              <a:rPr lang="ru-RU" sz="1900" b="1" dirty="0"/>
              <a:t>базе </a:t>
            </a:r>
            <a:r>
              <a:rPr lang="ru-RU" sz="1900" b="1" dirty="0" smtClean="0"/>
              <a:t>общеобразовательных </a:t>
            </a:r>
            <a:r>
              <a:rPr lang="ru-RU" sz="1900" b="1" dirty="0"/>
              <a:t>организаций </a:t>
            </a:r>
            <a:r>
              <a:rPr lang="ru-RU" sz="1900" b="1" dirty="0" smtClean="0"/>
              <a:t>города Чебоксары.</a:t>
            </a: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sz="1900" b="1" dirty="0" smtClean="0"/>
              <a:t>Регистрация участников олимпиады </a:t>
            </a:r>
            <a:r>
              <a:rPr lang="ru-RU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8:45 до 9:45 ч.</a:t>
            </a: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sz="1900" b="1" dirty="0" smtClean="0"/>
              <a:t>Инструктаж участников олимпиады </a:t>
            </a:r>
            <a:r>
              <a:rPr lang="ru-RU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9:45 до 10:00 ч.</a:t>
            </a: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sz="1900" b="1" dirty="0" smtClean="0"/>
              <a:t>Начало </a:t>
            </a:r>
            <a:r>
              <a:rPr lang="ru-RU" sz="1900" b="1" dirty="0"/>
              <a:t>олимпиады </a:t>
            </a:r>
            <a:r>
              <a:rPr lang="ru-RU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1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10:00 часов</a:t>
            </a:r>
          </a:p>
          <a:p>
            <a:pPr>
              <a:defRPr/>
            </a:pPr>
            <a:endParaRPr lang="ru-RU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endPara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endParaRPr lang="ru-RU" sz="2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Wingdings" pitchFamily="2" charset="2"/>
              <a:buChar char="v"/>
              <a:defRPr/>
            </a:pP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object 14"/>
          <p:cNvGrpSpPr/>
          <p:nvPr/>
        </p:nvGrpSpPr>
        <p:grpSpPr>
          <a:xfrm>
            <a:off x="2051720" y="5733256"/>
            <a:ext cx="1081567" cy="686642"/>
            <a:chOff x="5360832" y="4501213"/>
            <a:chExt cx="978535" cy="574675"/>
          </a:xfrm>
        </p:grpSpPr>
        <p:sp>
          <p:nvSpPr>
            <p:cNvPr id="12" name="object 15"/>
            <p:cNvSpPr/>
            <p:nvPr/>
          </p:nvSpPr>
          <p:spPr>
            <a:xfrm>
              <a:off x="5360822" y="4632489"/>
              <a:ext cx="978535" cy="443230"/>
            </a:xfrm>
            <a:custGeom>
              <a:avLst/>
              <a:gdLst/>
              <a:ahLst/>
              <a:cxnLst/>
              <a:rect l="l" t="t" r="r" b="b"/>
              <a:pathLst>
                <a:path w="978535" h="443229">
                  <a:moveTo>
                    <a:pt x="977925" y="4483"/>
                  </a:moveTo>
                  <a:lnTo>
                    <a:pt x="973455" y="0"/>
                  </a:lnTo>
                  <a:lnTo>
                    <a:pt x="958088" y="0"/>
                  </a:lnTo>
                  <a:lnTo>
                    <a:pt x="958088" y="19773"/>
                  </a:lnTo>
                  <a:lnTo>
                    <a:pt x="958088" y="36118"/>
                  </a:lnTo>
                  <a:lnTo>
                    <a:pt x="950087" y="36118"/>
                  </a:lnTo>
                  <a:lnTo>
                    <a:pt x="934720" y="36118"/>
                  </a:lnTo>
                  <a:lnTo>
                    <a:pt x="934720" y="55880"/>
                  </a:lnTo>
                  <a:lnTo>
                    <a:pt x="934720" y="423329"/>
                  </a:lnTo>
                  <a:lnTo>
                    <a:pt x="43192" y="423329"/>
                  </a:lnTo>
                  <a:lnTo>
                    <a:pt x="43192" y="55880"/>
                  </a:lnTo>
                  <a:lnTo>
                    <a:pt x="934720" y="55880"/>
                  </a:lnTo>
                  <a:lnTo>
                    <a:pt x="934720" y="36118"/>
                  </a:lnTo>
                  <a:lnTo>
                    <a:pt x="27825" y="36118"/>
                  </a:lnTo>
                  <a:lnTo>
                    <a:pt x="19875" y="36118"/>
                  </a:lnTo>
                  <a:lnTo>
                    <a:pt x="19875" y="19773"/>
                  </a:lnTo>
                  <a:lnTo>
                    <a:pt x="958088" y="19773"/>
                  </a:lnTo>
                  <a:lnTo>
                    <a:pt x="958088" y="0"/>
                  </a:lnTo>
                  <a:lnTo>
                    <a:pt x="4508" y="0"/>
                  </a:lnTo>
                  <a:lnTo>
                    <a:pt x="0" y="4483"/>
                  </a:lnTo>
                  <a:lnTo>
                    <a:pt x="0" y="51409"/>
                  </a:lnTo>
                  <a:lnTo>
                    <a:pt x="4508" y="55880"/>
                  </a:lnTo>
                  <a:lnTo>
                    <a:pt x="23317" y="55880"/>
                  </a:lnTo>
                  <a:lnTo>
                    <a:pt x="23317" y="438619"/>
                  </a:lnTo>
                  <a:lnTo>
                    <a:pt x="27825" y="443103"/>
                  </a:lnTo>
                  <a:lnTo>
                    <a:pt x="950087" y="443103"/>
                  </a:lnTo>
                  <a:lnTo>
                    <a:pt x="954646" y="438619"/>
                  </a:lnTo>
                  <a:lnTo>
                    <a:pt x="954646" y="423329"/>
                  </a:lnTo>
                  <a:lnTo>
                    <a:pt x="954646" y="55880"/>
                  </a:lnTo>
                  <a:lnTo>
                    <a:pt x="973455" y="55880"/>
                  </a:lnTo>
                  <a:lnTo>
                    <a:pt x="977925" y="51409"/>
                  </a:lnTo>
                  <a:lnTo>
                    <a:pt x="977925" y="36118"/>
                  </a:lnTo>
                  <a:lnTo>
                    <a:pt x="977925" y="19773"/>
                  </a:lnTo>
                  <a:lnTo>
                    <a:pt x="977925" y="4483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6"/>
            <p:cNvSpPr/>
            <p:nvPr/>
          </p:nvSpPr>
          <p:spPr>
            <a:xfrm>
              <a:off x="5677978" y="4558677"/>
              <a:ext cx="344805" cy="507365"/>
            </a:xfrm>
            <a:custGeom>
              <a:avLst/>
              <a:gdLst/>
              <a:ahLst/>
              <a:cxnLst/>
              <a:rect l="l" t="t" r="r" b="b"/>
              <a:pathLst>
                <a:path w="344804" h="507364">
                  <a:moveTo>
                    <a:pt x="344703" y="0"/>
                  </a:moveTo>
                  <a:lnTo>
                    <a:pt x="0" y="0"/>
                  </a:lnTo>
                  <a:lnTo>
                    <a:pt x="0" y="506888"/>
                  </a:lnTo>
                  <a:lnTo>
                    <a:pt x="344703" y="506888"/>
                  </a:lnTo>
                  <a:lnTo>
                    <a:pt x="344703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7"/>
            <p:cNvSpPr/>
            <p:nvPr/>
          </p:nvSpPr>
          <p:spPr>
            <a:xfrm>
              <a:off x="5622595" y="4501222"/>
              <a:ext cx="455930" cy="574675"/>
            </a:xfrm>
            <a:custGeom>
              <a:avLst/>
              <a:gdLst/>
              <a:ahLst/>
              <a:cxnLst/>
              <a:rect l="l" t="t" r="r" b="b"/>
              <a:pathLst>
                <a:path w="455929" h="574675">
                  <a:moveTo>
                    <a:pt x="455714" y="4483"/>
                  </a:moveTo>
                  <a:lnTo>
                    <a:pt x="451205" y="0"/>
                  </a:lnTo>
                  <a:lnTo>
                    <a:pt x="435838" y="0"/>
                  </a:lnTo>
                  <a:lnTo>
                    <a:pt x="435838" y="19773"/>
                  </a:lnTo>
                  <a:lnTo>
                    <a:pt x="435838" y="47713"/>
                  </a:lnTo>
                  <a:lnTo>
                    <a:pt x="405638" y="47713"/>
                  </a:lnTo>
                  <a:lnTo>
                    <a:pt x="390271" y="47713"/>
                  </a:lnTo>
                  <a:lnTo>
                    <a:pt x="390271" y="67475"/>
                  </a:lnTo>
                  <a:lnTo>
                    <a:pt x="390271" y="554596"/>
                  </a:lnTo>
                  <a:lnTo>
                    <a:pt x="65443" y="554596"/>
                  </a:lnTo>
                  <a:lnTo>
                    <a:pt x="65443" y="67475"/>
                  </a:lnTo>
                  <a:lnTo>
                    <a:pt x="390271" y="67475"/>
                  </a:lnTo>
                  <a:lnTo>
                    <a:pt x="390271" y="47713"/>
                  </a:lnTo>
                  <a:lnTo>
                    <a:pt x="50076" y="47713"/>
                  </a:lnTo>
                  <a:lnTo>
                    <a:pt x="19875" y="47713"/>
                  </a:lnTo>
                  <a:lnTo>
                    <a:pt x="19875" y="19773"/>
                  </a:lnTo>
                  <a:lnTo>
                    <a:pt x="435838" y="19773"/>
                  </a:lnTo>
                  <a:lnTo>
                    <a:pt x="435838" y="0"/>
                  </a:lnTo>
                  <a:lnTo>
                    <a:pt x="4495" y="0"/>
                  </a:lnTo>
                  <a:lnTo>
                    <a:pt x="0" y="4483"/>
                  </a:lnTo>
                  <a:lnTo>
                    <a:pt x="0" y="63004"/>
                  </a:lnTo>
                  <a:lnTo>
                    <a:pt x="4495" y="67475"/>
                  </a:lnTo>
                  <a:lnTo>
                    <a:pt x="45567" y="67475"/>
                  </a:lnTo>
                  <a:lnTo>
                    <a:pt x="45567" y="569887"/>
                  </a:lnTo>
                  <a:lnTo>
                    <a:pt x="50076" y="574370"/>
                  </a:lnTo>
                  <a:lnTo>
                    <a:pt x="405638" y="574370"/>
                  </a:lnTo>
                  <a:lnTo>
                    <a:pt x="410133" y="569887"/>
                  </a:lnTo>
                  <a:lnTo>
                    <a:pt x="410133" y="554596"/>
                  </a:lnTo>
                  <a:lnTo>
                    <a:pt x="410133" y="67475"/>
                  </a:lnTo>
                  <a:lnTo>
                    <a:pt x="451205" y="67475"/>
                  </a:lnTo>
                  <a:lnTo>
                    <a:pt x="455714" y="63004"/>
                  </a:lnTo>
                  <a:lnTo>
                    <a:pt x="455714" y="47713"/>
                  </a:lnTo>
                  <a:lnTo>
                    <a:pt x="455714" y="19773"/>
                  </a:lnTo>
                  <a:lnTo>
                    <a:pt x="455714" y="4483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8"/>
            <p:cNvSpPr/>
            <p:nvPr/>
          </p:nvSpPr>
          <p:spPr>
            <a:xfrm>
              <a:off x="5581004" y="5019173"/>
              <a:ext cx="537845" cy="46990"/>
            </a:xfrm>
            <a:custGeom>
              <a:avLst/>
              <a:gdLst/>
              <a:ahLst/>
              <a:cxnLst/>
              <a:rect l="l" t="t" r="r" b="b"/>
              <a:pathLst>
                <a:path w="537845" h="46989">
                  <a:moveTo>
                    <a:pt x="537581" y="0"/>
                  </a:moveTo>
                  <a:lnTo>
                    <a:pt x="0" y="0"/>
                  </a:lnTo>
                  <a:lnTo>
                    <a:pt x="0" y="46391"/>
                  </a:lnTo>
                  <a:lnTo>
                    <a:pt x="537581" y="46391"/>
                  </a:lnTo>
                  <a:lnTo>
                    <a:pt x="537581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/>
            <p:cNvSpPr/>
            <p:nvPr/>
          </p:nvSpPr>
          <p:spPr>
            <a:xfrm>
              <a:off x="5571197" y="5009156"/>
              <a:ext cx="557530" cy="66675"/>
            </a:xfrm>
            <a:custGeom>
              <a:avLst/>
              <a:gdLst/>
              <a:ahLst/>
              <a:cxnLst/>
              <a:rect l="l" t="t" r="r" b="b"/>
              <a:pathLst>
                <a:path w="557529" h="66675">
                  <a:moveTo>
                    <a:pt x="552956" y="0"/>
                  </a:moveTo>
                  <a:lnTo>
                    <a:pt x="4507" y="0"/>
                  </a:lnTo>
                  <a:lnTo>
                    <a:pt x="0" y="4481"/>
                  </a:lnTo>
                  <a:lnTo>
                    <a:pt x="0" y="61944"/>
                  </a:lnTo>
                  <a:lnTo>
                    <a:pt x="4507" y="66425"/>
                  </a:lnTo>
                  <a:lnTo>
                    <a:pt x="552956" y="66425"/>
                  </a:lnTo>
                  <a:lnTo>
                    <a:pt x="557193" y="61944"/>
                  </a:lnTo>
                  <a:lnTo>
                    <a:pt x="557193" y="46656"/>
                  </a:lnTo>
                  <a:lnTo>
                    <a:pt x="19873" y="46656"/>
                  </a:lnTo>
                  <a:lnTo>
                    <a:pt x="19873" y="19770"/>
                  </a:lnTo>
                  <a:lnTo>
                    <a:pt x="557193" y="19770"/>
                  </a:lnTo>
                  <a:lnTo>
                    <a:pt x="557193" y="4481"/>
                  </a:lnTo>
                  <a:lnTo>
                    <a:pt x="552956" y="0"/>
                  </a:lnTo>
                  <a:close/>
                </a:path>
                <a:path w="557529" h="66675">
                  <a:moveTo>
                    <a:pt x="557193" y="19770"/>
                  </a:moveTo>
                  <a:lnTo>
                    <a:pt x="537320" y="19770"/>
                  </a:lnTo>
                  <a:lnTo>
                    <a:pt x="537320" y="46656"/>
                  </a:lnTo>
                  <a:lnTo>
                    <a:pt x="557193" y="46656"/>
                  </a:lnTo>
                  <a:lnTo>
                    <a:pt x="557193" y="19770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0"/>
            <p:cNvSpPr/>
            <p:nvPr/>
          </p:nvSpPr>
          <p:spPr>
            <a:xfrm>
              <a:off x="5637179" y="4974890"/>
              <a:ext cx="425450" cy="44450"/>
            </a:xfrm>
            <a:custGeom>
              <a:avLst/>
              <a:gdLst/>
              <a:ahLst/>
              <a:cxnLst/>
              <a:rect l="l" t="t" r="r" b="b"/>
              <a:pathLst>
                <a:path w="425450" h="44450">
                  <a:moveTo>
                    <a:pt x="425240" y="0"/>
                  </a:moveTo>
                  <a:lnTo>
                    <a:pt x="0" y="0"/>
                  </a:lnTo>
                  <a:lnTo>
                    <a:pt x="0" y="44282"/>
                  </a:lnTo>
                  <a:lnTo>
                    <a:pt x="425240" y="44282"/>
                  </a:lnTo>
                  <a:lnTo>
                    <a:pt x="42524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/>
            <p:cNvSpPr/>
            <p:nvPr/>
          </p:nvSpPr>
          <p:spPr>
            <a:xfrm>
              <a:off x="5627372" y="4965133"/>
              <a:ext cx="445134" cy="64135"/>
            </a:xfrm>
            <a:custGeom>
              <a:avLst/>
              <a:gdLst/>
              <a:ahLst/>
              <a:cxnLst/>
              <a:rect l="l" t="t" r="r" b="b"/>
              <a:pathLst>
                <a:path w="445135" h="64135">
                  <a:moveTo>
                    <a:pt x="440606" y="0"/>
                  </a:moveTo>
                  <a:lnTo>
                    <a:pt x="4237" y="0"/>
                  </a:lnTo>
                  <a:lnTo>
                    <a:pt x="0" y="4218"/>
                  </a:lnTo>
                  <a:lnTo>
                    <a:pt x="0" y="59312"/>
                  </a:lnTo>
                  <a:lnTo>
                    <a:pt x="4237" y="63793"/>
                  </a:lnTo>
                  <a:lnTo>
                    <a:pt x="440606" y="63793"/>
                  </a:lnTo>
                  <a:lnTo>
                    <a:pt x="445114" y="59312"/>
                  </a:lnTo>
                  <a:lnTo>
                    <a:pt x="445114" y="44023"/>
                  </a:lnTo>
                  <a:lnTo>
                    <a:pt x="19873" y="44023"/>
                  </a:lnTo>
                  <a:lnTo>
                    <a:pt x="19873" y="19773"/>
                  </a:lnTo>
                  <a:lnTo>
                    <a:pt x="445114" y="19773"/>
                  </a:lnTo>
                  <a:lnTo>
                    <a:pt x="445114" y="4218"/>
                  </a:lnTo>
                  <a:lnTo>
                    <a:pt x="440606" y="0"/>
                  </a:lnTo>
                  <a:close/>
                </a:path>
                <a:path w="445135" h="64135">
                  <a:moveTo>
                    <a:pt x="445114" y="19773"/>
                  </a:moveTo>
                  <a:lnTo>
                    <a:pt x="425240" y="19773"/>
                  </a:lnTo>
                  <a:lnTo>
                    <a:pt x="425240" y="44023"/>
                  </a:lnTo>
                  <a:lnTo>
                    <a:pt x="445114" y="44023"/>
                  </a:lnTo>
                  <a:lnTo>
                    <a:pt x="445114" y="19773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0631" y="4837294"/>
              <a:ext cx="257005" cy="147612"/>
            </a:xfrm>
            <a:prstGeom prst="rect">
              <a:avLst/>
            </a:prstGeom>
          </p:spPr>
        </p:pic>
        <p:pic>
          <p:nvPicPr>
            <p:cNvPr id="20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3015" y="4721052"/>
              <a:ext cx="84783" cy="89357"/>
            </a:xfrm>
            <a:prstGeom prst="rect">
              <a:avLst/>
            </a:prstGeom>
          </p:spPr>
        </p:pic>
        <p:pic>
          <p:nvPicPr>
            <p:cNvPr id="21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0198" y="4721052"/>
              <a:ext cx="84783" cy="89357"/>
            </a:xfrm>
            <a:prstGeom prst="rect">
              <a:avLst/>
            </a:prstGeom>
          </p:spPr>
        </p:pic>
        <p:pic>
          <p:nvPicPr>
            <p:cNvPr id="22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65334" y="4721052"/>
              <a:ext cx="85044" cy="89357"/>
            </a:xfrm>
            <a:prstGeom prst="rect">
              <a:avLst/>
            </a:prstGeom>
          </p:spPr>
        </p:pic>
        <p:pic>
          <p:nvPicPr>
            <p:cNvPr id="23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6343" y="4721052"/>
              <a:ext cx="84783" cy="89357"/>
            </a:xfrm>
            <a:prstGeom prst="rect">
              <a:avLst/>
            </a:prstGeom>
          </p:spPr>
        </p:pic>
        <p:pic>
          <p:nvPicPr>
            <p:cNvPr id="24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5334" y="4841781"/>
              <a:ext cx="85044" cy="89617"/>
            </a:xfrm>
            <a:prstGeom prst="rect">
              <a:avLst/>
            </a:prstGeom>
          </p:spPr>
        </p:pic>
        <p:pic>
          <p:nvPicPr>
            <p:cNvPr id="25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76343" y="4841781"/>
              <a:ext cx="84783" cy="89617"/>
            </a:xfrm>
            <a:prstGeom prst="rect">
              <a:avLst/>
            </a:prstGeom>
          </p:spPr>
        </p:pic>
        <p:pic>
          <p:nvPicPr>
            <p:cNvPr id="26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35547" y="4721052"/>
              <a:ext cx="85044" cy="89357"/>
            </a:xfrm>
            <a:prstGeom prst="rect">
              <a:avLst/>
            </a:prstGeom>
          </p:spPr>
        </p:pic>
        <p:pic>
          <p:nvPicPr>
            <p:cNvPr id="27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46565" y="4721052"/>
              <a:ext cx="85044" cy="89357"/>
            </a:xfrm>
            <a:prstGeom prst="rect">
              <a:avLst/>
            </a:prstGeom>
          </p:spPr>
        </p:pic>
        <p:pic>
          <p:nvPicPr>
            <p:cNvPr id="28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35547" y="4841781"/>
              <a:ext cx="85044" cy="89617"/>
            </a:xfrm>
            <a:prstGeom prst="rect">
              <a:avLst/>
            </a:prstGeom>
          </p:spPr>
        </p:pic>
        <p:pic>
          <p:nvPicPr>
            <p:cNvPr id="29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6565" y="4841781"/>
              <a:ext cx="85044" cy="89617"/>
            </a:xfrm>
            <a:prstGeom prst="rect">
              <a:avLst/>
            </a:prstGeom>
          </p:spPr>
        </p:pic>
        <p:pic>
          <p:nvPicPr>
            <p:cNvPr id="30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23015" y="4600064"/>
              <a:ext cx="84783" cy="89617"/>
            </a:xfrm>
            <a:prstGeom prst="rect">
              <a:avLst/>
            </a:prstGeom>
          </p:spPr>
        </p:pic>
        <p:pic>
          <p:nvPicPr>
            <p:cNvPr id="31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90198" y="4600064"/>
              <a:ext cx="84783" cy="89617"/>
            </a:xfrm>
            <a:prstGeom prst="rect">
              <a:avLst/>
            </a:prstGeom>
          </p:spPr>
        </p:pic>
      </p:grpSp>
      <p:grpSp>
        <p:nvGrpSpPr>
          <p:cNvPr id="32" name="object 35"/>
          <p:cNvGrpSpPr/>
          <p:nvPr/>
        </p:nvGrpSpPr>
        <p:grpSpPr>
          <a:xfrm>
            <a:off x="7693589" y="5701581"/>
            <a:ext cx="1035969" cy="750014"/>
            <a:chOff x="7892412" y="4451519"/>
            <a:chExt cx="986790" cy="697865"/>
          </a:xfrm>
        </p:grpSpPr>
        <p:pic>
          <p:nvPicPr>
            <p:cNvPr id="33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47056" y="4451519"/>
              <a:ext cx="193971" cy="172042"/>
            </a:xfrm>
            <a:prstGeom prst="rect">
              <a:avLst/>
            </a:prstGeom>
          </p:spPr>
        </p:pic>
        <p:sp>
          <p:nvSpPr>
            <p:cNvPr id="34" name="object 37"/>
            <p:cNvSpPr/>
            <p:nvPr/>
          </p:nvSpPr>
          <p:spPr>
            <a:xfrm>
              <a:off x="8388126" y="4605569"/>
              <a:ext cx="313055" cy="142875"/>
            </a:xfrm>
            <a:custGeom>
              <a:avLst/>
              <a:gdLst/>
              <a:ahLst/>
              <a:cxnLst/>
              <a:rect l="l" t="t" r="r" b="b"/>
              <a:pathLst>
                <a:path w="313054" h="142875">
                  <a:moveTo>
                    <a:pt x="220804" y="0"/>
                  </a:moveTo>
                  <a:lnTo>
                    <a:pt x="195343" y="0"/>
                  </a:lnTo>
                  <a:lnTo>
                    <a:pt x="158168" y="19470"/>
                  </a:lnTo>
                  <a:lnTo>
                    <a:pt x="120986" y="0"/>
                  </a:lnTo>
                  <a:lnTo>
                    <a:pt x="91700" y="0"/>
                  </a:lnTo>
                  <a:lnTo>
                    <a:pt x="56079" y="6473"/>
                  </a:lnTo>
                  <a:lnTo>
                    <a:pt x="26923" y="24087"/>
                  </a:lnTo>
                  <a:lnTo>
                    <a:pt x="7230" y="50132"/>
                  </a:lnTo>
                  <a:lnTo>
                    <a:pt x="0" y="81897"/>
                  </a:lnTo>
                  <a:lnTo>
                    <a:pt x="0" y="142517"/>
                  </a:lnTo>
                  <a:lnTo>
                    <a:pt x="312504" y="142517"/>
                  </a:lnTo>
                  <a:lnTo>
                    <a:pt x="312504" y="81897"/>
                  </a:lnTo>
                  <a:lnTo>
                    <a:pt x="305274" y="50132"/>
                  </a:lnTo>
                  <a:lnTo>
                    <a:pt x="285581" y="24087"/>
                  </a:lnTo>
                  <a:lnTo>
                    <a:pt x="256425" y="6473"/>
                  </a:lnTo>
                  <a:lnTo>
                    <a:pt x="220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8"/>
            <p:cNvSpPr/>
            <p:nvPr/>
          </p:nvSpPr>
          <p:spPr>
            <a:xfrm>
              <a:off x="8388126" y="4605569"/>
              <a:ext cx="313055" cy="142875"/>
            </a:xfrm>
            <a:custGeom>
              <a:avLst/>
              <a:gdLst/>
              <a:ahLst/>
              <a:cxnLst/>
              <a:rect l="l" t="t" r="r" b="b"/>
              <a:pathLst>
                <a:path w="313054" h="142875">
                  <a:moveTo>
                    <a:pt x="158168" y="19470"/>
                  </a:moveTo>
                  <a:lnTo>
                    <a:pt x="195343" y="0"/>
                  </a:lnTo>
                  <a:lnTo>
                    <a:pt x="220804" y="0"/>
                  </a:lnTo>
                  <a:lnTo>
                    <a:pt x="256425" y="6473"/>
                  </a:lnTo>
                  <a:lnTo>
                    <a:pt x="285581" y="24087"/>
                  </a:lnTo>
                  <a:lnTo>
                    <a:pt x="305274" y="50132"/>
                  </a:lnTo>
                  <a:lnTo>
                    <a:pt x="312504" y="81897"/>
                  </a:lnTo>
                  <a:lnTo>
                    <a:pt x="312504" y="142517"/>
                  </a:lnTo>
                  <a:lnTo>
                    <a:pt x="0" y="142517"/>
                  </a:lnTo>
                  <a:lnTo>
                    <a:pt x="0" y="81897"/>
                  </a:lnTo>
                  <a:lnTo>
                    <a:pt x="7230" y="50132"/>
                  </a:lnTo>
                  <a:lnTo>
                    <a:pt x="26923" y="24087"/>
                  </a:lnTo>
                  <a:lnTo>
                    <a:pt x="56079" y="6473"/>
                  </a:lnTo>
                  <a:lnTo>
                    <a:pt x="91700" y="0"/>
                  </a:lnTo>
                  <a:lnTo>
                    <a:pt x="120986" y="0"/>
                  </a:lnTo>
                  <a:lnTo>
                    <a:pt x="158168" y="19470"/>
                  </a:lnTo>
                  <a:close/>
                </a:path>
              </a:pathLst>
            </a:custGeom>
            <a:ln w="3175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9"/>
            <p:cNvSpPr/>
            <p:nvPr/>
          </p:nvSpPr>
          <p:spPr>
            <a:xfrm>
              <a:off x="8415163" y="4629656"/>
              <a:ext cx="258445" cy="94615"/>
            </a:xfrm>
            <a:custGeom>
              <a:avLst/>
              <a:gdLst/>
              <a:ahLst/>
              <a:cxnLst/>
              <a:rect l="l" t="t" r="r" b="b"/>
              <a:pathLst>
                <a:path w="258445" h="94614">
                  <a:moveTo>
                    <a:pt x="193767" y="0"/>
                  </a:moveTo>
                  <a:lnTo>
                    <a:pt x="175742" y="0"/>
                  </a:lnTo>
                  <a:lnTo>
                    <a:pt x="131131" y="23289"/>
                  </a:lnTo>
                  <a:lnTo>
                    <a:pt x="86742" y="0"/>
                  </a:lnTo>
                  <a:lnTo>
                    <a:pt x="64662" y="0"/>
                  </a:lnTo>
                  <a:lnTo>
                    <a:pt x="39541" y="4573"/>
                  </a:lnTo>
                  <a:lnTo>
                    <a:pt x="18982" y="17013"/>
                  </a:lnTo>
                  <a:lnTo>
                    <a:pt x="5097" y="35399"/>
                  </a:lnTo>
                  <a:lnTo>
                    <a:pt x="0" y="57810"/>
                  </a:lnTo>
                  <a:lnTo>
                    <a:pt x="0" y="94343"/>
                  </a:lnTo>
                  <a:lnTo>
                    <a:pt x="258430" y="94343"/>
                  </a:lnTo>
                  <a:lnTo>
                    <a:pt x="258430" y="57810"/>
                  </a:lnTo>
                  <a:lnTo>
                    <a:pt x="253332" y="35399"/>
                  </a:lnTo>
                  <a:lnTo>
                    <a:pt x="239448" y="17013"/>
                  </a:lnTo>
                  <a:lnTo>
                    <a:pt x="218888" y="4573"/>
                  </a:lnTo>
                  <a:lnTo>
                    <a:pt x="193767" y="0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40"/>
            <p:cNvSpPr/>
            <p:nvPr/>
          </p:nvSpPr>
          <p:spPr>
            <a:xfrm>
              <a:off x="8415163" y="4629656"/>
              <a:ext cx="258445" cy="94615"/>
            </a:xfrm>
            <a:custGeom>
              <a:avLst/>
              <a:gdLst/>
              <a:ahLst/>
              <a:cxnLst/>
              <a:rect l="l" t="t" r="r" b="b"/>
              <a:pathLst>
                <a:path w="258445" h="94614">
                  <a:moveTo>
                    <a:pt x="64662" y="0"/>
                  </a:moveTo>
                  <a:lnTo>
                    <a:pt x="86742" y="0"/>
                  </a:lnTo>
                  <a:lnTo>
                    <a:pt x="107016" y="10638"/>
                  </a:lnTo>
                  <a:lnTo>
                    <a:pt x="131131" y="23289"/>
                  </a:lnTo>
                  <a:lnTo>
                    <a:pt x="155238" y="10638"/>
                  </a:lnTo>
                  <a:lnTo>
                    <a:pt x="175742" y="0"/>
                  </a:lnTo>
                  <a:lnTo>
                    <a:pt x="193767" y="0"/>
                  </a:lnTo>
                  <a:lnTo>
                    <a:pt x="218888" y="4573"/>
                  </a:lnTo>
                  <a:lnTo>
                    <a:pt x="239448" y="17013"/>
                  </a:lnTo>
                  <a:lnTo>
                    <a:pt x="253332" y="35399"/>
                  </a:lnTo>
                  <a:lnTo>
                    <a:pt x="258430" y="57810"/>
                  </a:lnTo>
                  <a:lnTo>
                    <a:pt x="258430" y="94343"/>
                  </a:lnTo>
                  <a:lnTo>
                    <a:pt x="0" y="94343"/>
                  </a:lnTo>
                  <a:lnTo>
                    <a:pt x="0" y="57810"/>
                  </a:lnTo>
                  <a:lnTo>
                    <a:pt x="5097" y="35399"/>
                  </a:lnTo>
                  <a:lnTo>
                    <a:pt x="18982" y="17013"/>
                  </a:lnTo>
                  <a:lnTo>
                    <a:pt x="39541" y="4573"/>
                  </a:lnTo>
                  <a:lnTo>
                    <a:pt x="64662" y="0"/>
                  </a:lnTo>
                  <a:close/>
                </a:path>
              </a:pathLst>
            </a:custGeom>
            <a:ln w="3175">
              <a:solidFill>
                <a:srgbClr val="00A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41"/>
            <p:cNvSpPr/>
            <p:nvPr/>
          </p:nvSpPr>
          <p:spPr>
            <a:xfrm>
              <a:off x="8214411" y="4721262"/>
              <a:ext cx="662305" cy="285115"/>
            </a:xfrm>
            <a:custGeom>
              <a:avLst/>
              <a:gdLst/>
              <a:ahLst/>
              <a:cxnLst/>
              <a:rect l="l" t="t" r="r" b="b"/>
              <a:pathLst>
                <a:path w="662304" h="285114">
                  <a:moveTo>
                    <a:pt x="662190" y="0"/>
                  </a:moveTo>
                  <a:lnTo>
                    <a:pt x="0" y="0"/>
                  </a:lnTo>
                  <a:lnTo>
                    <a:pt x="0" y="96964"/>
                  </a:lnTo>
                  <a:lnTo>
                    <a:pt x="40322" y="96964"/>
                  </a:lnTo>
                  <a:lnTo>
                    <a:pt x="40322" y="284911"/>
                  </a:lnTo>
                  <a:lnTo>
                    <a:pt x="621880" y="284911"/>
                  </a:lnTo>
                  <a:lnTo>
                    <a:pt x="621880" y="96964"/>
                  </a:lnTo>
                  <a:lnTo>
                    <a:pt x="662190" y="96964"/>
                  </a:lnTo>
                  <a:lnTo>
                    <a:pt x="662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42"/>
            <p:cNvSpPr/>
            <p:nvPr/>
          </p:nvSpPr>
          <p:spPr>
            <a:xfrm>
              <a:off x="8214411" y="4721790"/>
              <a:ext cx="662305" cy="283845"/>
            </a:xfrm>
            <a:custGeom>
              <a:avLst/>
              <a:gdLst/>
              <a:ahLst/>
              <a:cxnLst/>
              <a:rect l="l" t="t" r="r" b="b"/>
              <a:pathLst>
                <a:path w="662304" h="283845">
                  <a:moveTo>
                    <a:pt x="621881" y="95952"/>
                  </a:moveTo>
                  <a:lnTo>
                    <a:pt x="621881" y="283827"/>
                  </a:lnTo>
                  <a:lnTo>
                    <a:pt x="40326" y="283827"/>
                  </a:lnTo>
                  <a:lnTo>
                    <a:pt x="40326" y="95952"/>
                  </a:lnTo>
                  <a:lnTo>
                    <a:pt x="0" y="95952"/>
                  </a:lnTo>
                  <a:lnTo>
                    <a:pt x="0" y="0"/>
                  </a:lnTo>
                  <a:lnTo>
                    <a:pt x="662191" y="0"/>
                  </a:lnTo>
                  <a:lnTo>
                    <a:pt x="662191" y="95952"/>
                  </a:lnTo>
                  <a:lnTo>
                    <a:pt x="621881" y="95952"/>
                  </a:lnTo>
                  <a:close/>
                </a:path>
              </a:pathLst>
            </a:custGeom>
            <a:ln w="409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3"/>
            <p:cNvSpPr/>
            <p:nvPr/>
          </p:nvSpPr>
          <p:spPr>
            <a:xfrm>
              <a:off x="8241437" y="4746408"/>
              <a:ext cx="608330" cy="234950"/>
            </a:xfrm>
            <a:custGeom>
              <a:avLst/>
              <a:gdLst/>
              <a:ahLst/>
              <a:cxnLst/>
              <a:rect l="l" t="t" r="r" b="b"/>
              <a:pathLst>
                <a:path w="608329" h="234950">
                  <a:moveTo>
                    <a:pt x="608152" y="0"/>
                  </a:moveTo>
                  <a:lnTo>
                    <a:pt x="0" y="0"/>
                  </a:lnTo>
                  <a:lnTo>
                    <a:pt x="0" y="46685"/>
                  </a:lnTo>
                  <a:lnTo>
                    <a:pt x="40335" y="46685"/>
                  </a:lnTo>
                  <a:lnTo>
                    <a:pt x="40335" y="234619"/>
                  </a:lnTo>
                  <a:lnTo>
                    <a:pt x="567766" y="234619"/>
                  </a:lnTo>
                  <a:lnTo>
                    <a:pt x="567766" y="46685"/>
                  </a:lnTo>
                  <a:lnTo>
                    <a:pt x="608152" y="46685"/>
                  </a:lnTo>
                  <a:lnTo>
                    <a:pt x="608152" y="0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4"/>
            <p:cNvSpPr/>
            <p:nvPr/>
          </p:nvSpPr>
          <p:spPr>
            <a:xfrm>
              <a:off x="8241448" y="4745877"/>
              <a:ext cx="608330" cy="236220"/>
            </a:xfrm>
            <a:custGeom>
              <a:avLst/>
              <a:gdLst/>
              <a:ahLst/>
              <a:cxnLst/>
              <a:rect l="l" t="t" r="r" b="b"/>
              <a:pathLst>
                <a:path w="608329" h="236220">
                  <a:moveTo>
                    <a:pt x="0" y="0"/>
                  </a:moveTo>
                  <a:lnTo>
                    <a:pt x="608148" y="0"/>
                  </a:lnTo>
                  <a:lnTo>
                    <a:pt x="608148" y="47778"/>
                  </a:lnTo>
                  <a:lnTo>
                    <a:pt x="567759" y="47778"/>
                  </a:lnTo>
                  <a:lnTo>
                    <a:pt x="567759" y="235653"/>
                  </a:lnTo>
                  <a:lnTo>
                    <a:pt x="40326" y="235653"/>
                  </a:lnTo>
                  <a:lnTo>
                    <a:pt x="40326" y="47778"/>
                  </a:lnTo>
                  <a:lnTo>
                    <a:pt x="0" y="47778"/>
                  </a:lnTo>
                  <a:lnTo>
                    <a:pt x="0" y="0"/>
                  </a:lnTo>
                  <a:close/>
                </a:path>
              </a:pathLst>
            </a:custGeom>
            <a:ln w="4080">
              <a:solidFill>
                <a:srgbClr val="00A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86178" y="4520539"/>
              <a:ext cx="193750" cy="172071"/>
            </a:xfrm>
            <a:prstGeom prst="rect">
              <a:avLst/>
            </a:prstGeom>
          </p:spPr>
        </p:pic>
        <p:sp>
          <p:nvSpPr>
            <p:cNvPr id="43" name="object 46"/>
            <p:cNvSpPr/>
            <p:nvPr/>
          </p:nvSpPr>
          <p:spPr>
            <a:xfrm>
              <a:off x="8227027" y="4674625"/>
              <a:ext cx="313055" cy="142875"/>
            </a:xfrm>
            <a:custGeom>
              <a:avLst/>
              <a:gdLst/>
              <a:ahLst/>
              <a:cxnLst/>
              <a:rect l="l" t="t" r="r" b="b"/>
              <a:pathLst>
                <a:path w="313054" h="142875">
                  <a:moveTo>
                    <a:pt x="220804" y="0"/>
                  </a:moveTo>
                  <a:lnTo>
                    <a:pt x="195572" y="0"/>
                  </a:lnTo>
                  <a:lnTo>
                    <a:pt x="158390" y="19470"/>
                  </a:lnTo>
                  <a:lnTo>
                    <a:pt x="121216" y="0"/>
                  </a:lnTo>
                  <a:lnTo>
                    <a:pt x="91929" y="0"/>
                  </a:lnTo>
                  <a:lnTo>
                    <a:pt x="56176" y="6472"/>
                  </a:lnTo>
                  <a:lnTo>
                    <a:pt x="26952" y="24084"/>
                  </a:lnTo>
                  <a:lnTo>
                    <a:pt x="7234" y="50126"/>
                  </a:lnTo>
                  <a:lnTo>
                    <a:pt x="0" y="81890"/>
                  </a:lnTo>
                  <a:lnTo>
                    <a:pt x="0" y="142510"/>
                  </a:lnTo>
                  <a:lnTo>
                    <a:pt x="312734" y="142510"/>
                  </a:lnTo>
                  <a:lnTo>
                    <a:pt x="312734" y="81890"/>
                  </a:lnTo>
                  <a:lnTo>
                    <a:pt x="305498" y="50126"/>
                  </a:lnTo>
                  <a:lnTo>
                    <a:pt x="285779" y="24084"/>
                  </a:lnTo>
                  <a:lnTo>
                    <a:pt x="256554" y="6472"/>
                  </a:lnTo>
                  <a:lnTo>
                    <a:pt x="220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7"/>
            <p:cNvSpPr/>
            <p:nvPr/>
          </p:nvSpPr>
          <p:spPr>
            <a:xfrm>
              <a:off x="8227027" y="4674625"/>
              <a:ext cx="313055" cy="142875"/>
            </a:xfrm>
            <a:custGeom>
              <a:avLst/>
              <a:gdLst/>
              <a:ahLst/>
              <a:cxnLst/>
              <a:rect l="l" t="t" r="r" b="b"/>
              <a:pathLst>
                <a:path w="313054" h="142875">
                  <a:moveTo>
                    <a:pt x="158390" y="19470"/>
                  </a:moveTo>
                  <a:lnTo>
                    <a:pt x="195572" y="0"/>
                  </a:lnTo>
                  <a:lnTo>
                    <a:pt x="220804" y="0"/>
                  </a:lnTo>
                  <a:lnTo>
                    <a:pt x="256554" y="6472"/>
                  </a:lnTo>
                  <a:lnTo>
                    <a:pt x="285779" y="24084"/>
                  </a:lnTo>
                  <a:lnTo>
                    <a:pt x="305498" y="50126"/>
                  </a:lnTo>
                  <a:lnTo>
                    <a:pt x="312734" y="81890"/>
                  </a:lnTo>
                  <a:lnTo>
                    <a:pt x="312734" y="142510"/>
                  </a:lnTo>
                  <a:lnTo>
                    <a:pt x="0" y="142510"/>
                  </a:lnTo>
                  <a:lnTo>
                    <a:pt x="0" y="81890"/>
                  </a:lnTo>
                  <a:lnTo>
                    <a:pt x="7234" y="50126"/>
                  </a:lnTo>
                  <a:lnTo>
                    <a:pt x="26952" y="24084"/>
                  </a:lnTo>
                  <a:lnTo>
                    <a:pt x="56176" y="6472"/>
                  </a:lnTo>
                  <a:lnTo>
                    <a:pt x="91929" y="0"/>
                  </a:lnTo>
                  <a:lnTo>
                    <a:pt x="121216" y="0"/>
                  </a:lnTo>
                  <a:lnTo>
                    <a:pt x="158390" y="19470"/>
                  </a:lnTo>
                  <a:close/>
                </a:path>
              </a:pathLst>
            </a:custGeom>
            <a:ln w="3175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8"/>
            <p:cNvSpPr/>
            <p:nvPr/>
          </p:nvSpPr>
          <p:spPr>
            <a:xfrm>
              <a:off x="8254064" y="4698712"/>
              <a:ext cx="259079" cy="94615"/>
            </a:xfrm>
            <a:custGeom>
              <a:avLst/>
              <a:gdLst/>
              <a:ahLst/>
              <a:cxnLst/>
              <a:rect l="l" t="t" r="r" b="b"/>
              <a:pathLst>
                <a:path w="259079" h="94614">
                  <a:moveTo>
                    <a:pt x="193767" y="0"/>
                  </a:moveTo>
                  <a:lnTo>
                    <a:pt x="175742" y="0"/>
                  </a:lnTo>
                  <a:lnTo>
                    <a:pt x="131353" y="23282"/>
                  </a:lnTo>
                  <a:lnTo>
                    <a:pt x="86742" y="0"/>
                  </a:lnTo>
                  <a:lnTo>
                    <a:pt x="64892" y="0"/>
                  </a:lnTo>
                  <a:lnTo>
                    <a:pt x="39731" y="4572"/>
                  </a:lnTo>
                  <a:lnTo>
                    <a:pt x="19093" y="17009"/>
                  </a:lnTo>
                  <a:lnTo>
                    <a:pt x="5132" y="35393"/>
                  </a:lnTo>
                  <a:lnTo>
                    <a:pt x="0" y="57803"/>
                  </a:lnTo>
                  <a:lnTo>
                    <a:pt x="0" y="94336"/>
                  </a:lnTo>
                  <a:lnTo>
                    <a:pt x="258659" y="94336"/>
                  </a:lnTo>
                  <a:lnTo>
                    <a:pt x="258659" y="57803"/>
                  </a:lnTo>
                  <a:lnTo>
                    <a:pt x="253526" y="35393"/>
                  </a:lnTo>
                  <a:lnTo>
                    <a:pt x="239562" y="17009"/>
                  </a:lnTo>
                  <a:lnTo>
                    <a:pt x="218924" y="4572"/>
                  </a:lnTo>
                  <a:lnTo>
                    <a:pt x="193767" y="0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9"/>
            <p:cNvSpPr/>
            <p:nvPr/>
          </p:nvSpPr>
          <p:spPr>
            <a:xfrm>
              <a:off x="8254064" y="4698712"/>
              <a:ext cx="259079" cy="94615"/>
            </a:xfrm>
            <a:custGeom>
              <a:avLst/>
              <a:gdLst/>
              <a:ahLst/>
              <a:cxnLst/>
              <a:rect l="l" t="t" r="r" b="b"/>
              <a:pathLst>
                <a:path w="259079" h="94614">
                  <a:moveTo>
                    <a:pt x="64892" y="0"/>
                  </a:moveTo>
                  <a:lnTo>
                    <a:pt x="86742" y="0"/>
                  </a:lnTo>
                  <a:lnTo>
                    <a:pt x="107246" y="10638"/>
                  </a:lnTo>
                  <a:lnTo>
                    <a:pt x="131353" y="23282"/>
                  </a:lnTo>
                  <a:lnTo>
                    <a:pt x="155460" y="10638"/>
                  </a:lnTo>
                  <a:lnTo>
                    <a:pt x="175742" y="0"/>
                  </a:lnTo>
                  <a:lnTo>
                    <a:pt x="193767" y="0"/>
                  </a:lnTo>
                  <a:lnTo>
                    <a:pt x="218924" y="4572"/>
                  </a:lnTo>
                  <a:lnTo>
                    <a:pt x="239562" y="17009"/>
                  </a:lnTo>
                  <a:lnTo>
                    <a:pt x="253526" y="35393"/>
                  </a:lnTo>
                  <a:lnTo>
                    <a:pt x="258659" y="57803"/>
                  </a:lnTo>
                  <a:lnTo>
                    <a:pt x="258659" y="94336"/>
                  </a:lnTo>
                  <a:lnTo>
                    <a:pt x="0" y="94336"/>
                  </a:lnTo>
                  <a:lnTo>
                    <a:pt x="0" y="57803"/>
                  </a:lnTo>
                  <a:lnTo>
                    <a:pt x="5132" y="35393"/>
                  </a:lnTo>
                  <a:lnTo>
                    <a:pt x="19093" y="17009"/>
                  </a:lnTo>
                  <a:lnTo>
                    <a:pt x="39731" y="4572"/>
                  </a:lnTo>
                  <a:lnTo>
                    <a:pt x="64892" y="0"/>
                  </a:lnTo>
                  <a:close/>
                </a:path>
              </a:pathLst>
            </a:custGeom>
            <a:ln w="3175">
              <a:solidFill>
                <a:srgbClr val="00A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50"/>
            <p:cNvSpPr/>
            <p:nvPr/>
          </p:nvSpPr>
          <p:spPr>
            <a:xfrm>
              <a:off x="8053527" y="4790693"/>
              <a:ext cx="662305" cy="283845"/>
            </a:xfrm>
            <a:custGeom>
              <a:avLst/>
              <a:gdLst/>
              <a:ahLst/>
              <a:cxnLst/>
              <a:rect l="l" t="t" r="r" b="b"/>
              <a:pathLst>
                <a:path w="662304" h="283845">
                  <a:moveTo>
                    <a:pt x="661987" y="0"/>
                  </a:moveTo>
                  <a:lnTo>
                    <a:pt x="0" y="0"/>
                  </a:lnTo>
                  <a:lnTo>
                    <a:pt x="0" y="95770"/>
                  </a:lnTo>
                  <a:lnTo>
                    <a:pt x="40106" y="95770"/>
                  </a:lnTo>
                  <a:lnTo>
                    <a:pt x="40106" y="283718"/>
                  </a:lnTo>
                  <a:lnTo>
                    <a:pt x="621868" y="283718"/>
                  </a:lnTo>
                  <a:lnTo>
                    <a:pt x="621868" y="95770"/>
                  </a:lnTo>
                  <a:lnTo>
                    <a:pt x="661987" y="95770"/>
                  </a:lnTo>
                  <a:lnTo>
                    <a:pt x="661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51"/>
            <p:cNvSpPr/>
            <p:nvPr/>
          </p:nvSpPr>
          <p:spPr>
            <a:xfrm>
              <a:off x="8053534" y="4790846"/>
              <a:ext cx="662305" cy="283845"/>
            </a:xfrm>
            <a:custGeom>
              <a:avLst/>
              <a:gdLst/>
              <a:ahLst/>
              <a:cxnLst/>
              <a:rect l="l" t="t" r="r" b="b"/>
              <a:pathLst>
                <a:path w="662304" h="283845">
                  <a:moveTo>
                    <a:pt x="621865" y="95945"/>
                  </a:moveTo>
                  <a:lnTo>
                    <a:pt x="621865" y="283827"/>
                  </a:lnTo>
                  <a:lnTo>
                    <a:pt x="40104" y="283827"/>
                  </a:lnTo>
                  <a:lnTo>
                    <a:pt x="40104" y="95945"/>
                  </a:lnTo>
                  <a:lnTo>
                    <a:pt x="0" y="95945"/>
                  </a:lnTo>
                  <a:lnTo>
                    <a:pt x="0" y="0"/>
                  </a:lnTo>
                  <a:lnTo>
                    <a:pt x="661985" y="0"/>
                  </a:lnTo>
                  <a:lnTo>
                    <a:pt x="661985" y="95945"/>
                  </a:lnTo>
                  <a:lnTo>
                    <a:pt x="621865" y="95945"/>
                  </a:lnTo>
                  <a:close/>
                </a:path>
              </a:pathLst>
            </a:custGeom>
            <a:ln w="409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52"/>
            <p:cNvSpPr/>
            <p:nvPr/>
          </p:nvSpPr>
          <p:spPr>
            <a:xfrm>
              <a:off x="8080566" y="4814645"/>
              <a:ext cx="608330" cy="236220"/>
            </a:xfrm>
            <a:custGeom>
              <a:avLst/>
              <a:gdLst/>
              <a:ahLst/>
              <a:cxnLst/>
              <a:rect l="l" t="t" r="r" b="b"/>
              <a:pathLst>
                <a:path w="608329" h="236220">
                  <a:moveTo>
                    <a:pt x="607860" y="0"/>
                  </a:moveTo>
                  <a:lnTo>
                    <a:pt x="0" y="0"/>
                  </a:lnTo>
                  <a:lnTo>
                    <a:pt x="0" y="47879"/>
                  </a:lnTo>
                  <a:lnTo>
                    <a:pt x="40106" y="47879"/>
                  </a:lnTo>
                  <a:lnTo>
                    <a:pt x="40106" y="235813"/>
                  </a:lnTo>
                  <a:lnTo>
                    <a:pt x="567778" y="235813"/>
                  </a:lnTo>
                  <a:lnTo>
                    <a:pt x="567778" y="47879"/>
                  </a:lnTo>
                  <a:lnTo>
                    <a:pt x="607860" y="47879"/>
                  </a:lnTo>
                  <a:lnTo>
                    <a:pt x="607860" y="0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3"/>
            <p:cNvSpPr/>
            <p:nvPr/>
          </p:nvSpPr>
          <p:spPr>
            <a:xfrm>
              <a:off x="8080571" y="4814933"/>
              <a:ext cx="608330" cy="236220"/>
            </a:xfrm>
            <a:custGeom>
              <a:avLst/>
              <a:gdLst/>
              <a:ahLst/>
              <a:cxnLst/>
              <a:rect l="l" t="t" r="r" b="b"/>
              <a:pathLst>
                <a:path w="608329" h="236220">
                  <a:moveTo>
                    <a:pt x="0" y="0"/>
                  </a:moveTo>
                  <a:lnTo>
                    <a:pt x="607863" y="0"/>
                  </a:lnTo>
                  <a:lnTo>
                    <a:pt x="607863" y="47771"/>
                  </a:lnTo>
                  <a:lnTo>
                    <a:pt x="567782" y="47771"/>
                  </a:lnTo>
                  <a:lnTo>
                    <a:pt x="567782" y="235646"/>
                  </a:lnTo>
                  <a:lnTo>
                    <a:pt x="40104" y="235646"/>
                  </a:lnTo>
                  <a:lnTo>
                    <a:pt x="40104" y="47771"/>
                  </a:lnTo>
                  <a:lnTo>
                    <a:pt x="0" y="47771"/>
                  </a:lnTo>
                  <a:lnTo>
                    <a:pt x="0" y="0"/>
                  </a:lnTo>
                  <a:close/>
                </a:path>
              </a:pathLst>
            </a:custGeom>
            <a:ln w="4080">
              <a:solidFill>
                <a:srgbClr val="00A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27115" y="4593203"/>
              <a:ext cx="193971" cy="171866"/>
            </a:xfrm>
            <a:prstGeom prst="rect">
              <a:avLst/>
            </a:prstGeom>
          </p:spPr>
        </p:pic>
        <p:sp>
          <p:nvSpPr>
            <p:cNvPr id="52" name="object 55"/>
            <p:cNvSpPr/>
            <p:nvPr/>
          </p:nvSpPr>
          <p:spPr>
            <a:xfrm>
              <a:off x="8068185" y="4747282"/>
              <a:ext cx="313055" cy="142875"/>
            </a:xfrm>
            <a:custGeom>
              <a:avLst/>
              <a:gdLst/>
              <a:ahLst/>
              <a:cxnLst/>
              <a:rect l="l" t="t" r="r" b="b"/>
              <a:pathLst>
                <a:path w="313054" h="142875">
                  <a:moveTo>
                    <a:pt x="220804" y="0"/>
                  </a:moveTo>
                  <a:lnTo>
                    <a:pt x="195343" y="0"/>
                  </a:lnTo>
                  <a:lnTo>
                    <a:pt x="158168" y="19470"/>
                  </a:lnTo>
                  <a:lnTo>
                    <a:pt x="120986" y="0"/>
                  </a:lnTo>
                  <a:lnTo>
                    <a:pt x="91700" y="0"/>
                  </a:lnTo>
                  <a:lnTo>
                    <a:pt x="56079" y="6445"/>
                  </a:lnTo>
                  <a:lnTo>
                    <a:pt x="26923" y="24013"/>
                  </a:lnTo>
                  <a:lnTo>
                    <a:pt x="7230" y="50049"/>
                  </a:lnTo>
                  <a:lnTo>
                    <a:pt x="0" y="81897"/>
                  </a:lnTo>
                  <a:lnTo>
                    <a:pt x="0" y="142517"/>
                  </a:lnTo>
                  <a:lnTo>
                    <a:pt x="312504" y="142517"/>
                  </a:lnTo>
                  <a:lnTo>
                    <a:pt x="312504" y="81897"/>
                  </a:lnTo>
                  <a:lnTo>
                    <a:pt x="305272" y="50049"/>
                  </a:lnTo>
                  <a:lnTo>
                    <a:pt x="285578" y="24013"/>
                  </a:lnTo>
                  <a:lnTo>
                    <a:pt x="256421" y="6445"/>
                  </a:lnTo>
                  <a:lnTo>
                    <a:pt x="220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6"/>
            <p:cNvSpPr/>
            <p:nvPr/>
          </p:nvSpPr>
          <p:spPr>
            <a:xfrm>
              <a:off x="8068185" y="4747282"/>
              <a:ext cx="313055" cy="142875"/>
            </a:xfrm>
            <a:custGeom>
              <a:avLst/>
              <a:gdLst/>
              <a:ahLst/>
              <a:cxnLst/>
              <a:rect l="l" t="t" r="r" b="b"/>
              <a:pathLst>
                <a:path w="313054" h="142875">
                  <a:moveTo>
                    <a:pt x="158168" y="19470"/>
                  </a:moveTo>
                  <a:lnTo>
                    <a:pt x="195343" y="0"/>
                  </a:lnTo>
                  <a:lnTo>
                    <a:pt x="220804" y="0"/>
                  </a:lnTo>
                  <a:lnTo>
                    <a:pt x="256421" y="6445"/>
                  </a:lnTo>
                  <a:lnTo>
                    <a:pt x="285578" y="24013"/>
                  </a:lnTo>
                  <a:lnTo>
                    <a:pt x="305272" y="50049"/>
                  </a:lnTo>
                  <a:lnTo>
                    <a:pt x="312504" y="81897"/>
                  </a:lnTo>
                  <a:lnTo>
                    <a:pt x="312504" y="142517"/>
                  </a:lnTo>
                  <a:lnTo>
                    <a:pt x="0" y="142517"/>
                  </a:lnTo>
                  <a:lnTo>
                    <a:pt x="0" y="81897"/>
                  </a:lnTo>
                  <a:lnTo>
                    <a:pt x="7230" y="50049"/>
                  </a:lnTo>
                  <a:lnTo>
                    <a:pt x="26923" y="24013"/>
                  </a:lnTo>
                  <a:lnTo>
                    <a:pt x="56079" y="6445"/>
                  </a:lnTo>
                  <a:lnTo>
                    <a:pt x="91700" y="0"/>
                  </a:lnTo>
                  <a:lnTo>
                    <a:pt x="120986" y="0"/>
                  </a:lnTo>
                  <a:lnTo>
                    <a:pt x="158168" y="19470"/>
                  </a:lnTo>
                  <a:close/>
                </a:path>
              </a:pathLst>
            </a:custGeom>
            <a:ln w="3175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7"/>
            <p:cNvSpPr/>
            <p:nvPr/>
          </p:nvSpPr>
          <p:spPr>
            <a:xfrm>
              <a:off x="8095222" y="4771369"/>
              <a:ext cx="258445" cy="94615"/>
            </a:xfrm>
            <a:custGeom>
              <a:avLst/>
              <a:gdLst/>
              <a:ahLst/>
              <a:cxnLst/>
              <a:rect l="l" t="t" r="r" b="b"/>
              <a:pathLst>
                <a:path w="258445" h="94614">
                  <a:moveTo>
                    <a:pt x="193767" y="0"/>
                  </a:moveTo>
                  <a:lnTo>
                    <a:pt x="175742" y="0"/>
                  </a:lnTo>
                  <a:lnTo>
                    <a:pt x="131131" y="23289"/>
                  </a:lnTo>
                  <a:lnTo>
                    <a:pt x="86742" y="0"/>
                  </a:lnTo>
                  <a:lnTo>
                    <a:pt x="64662" y="0"/>
                  </a:lnTo>
                  <a:lnTo>
                    <a:pt x="39541" y="4573"/>
                  </a:lnTo>
                  <a:lnTo>
                    <a:pt x="18982" y="17013"/>
                  </a:lnTo>
                  <a:lnTo>
                    <a:pt x="5097" y="35399"/>
                  </a:lnTo>
                  <a:lnTo>
                    <a:pt x="0" y="57810"/>
                  </a:lnTo>
                  <a:lnTo>
                    <a:pt x="0" y="94343"/>
                  </a:lnTo>
                  <a:lnTo>
                    <a:pt x="258430" y="94343"/>
                  </a:lnTo>
                  <a:lnTo>
                    <a:pt x="258430" y="57810"/>
                  </a:lnTo>
                  <a:lnTo>
                    <a:pt x="253332" y="35399"/>
                  </a:lnTo>
                  <a:lnTo>
                    <a:pt x="239448" y="17013"/>
                  </a:lnTo>
                  <a:lnTo>
                    <a:pt x="218888" y="4573"/>
                  </a:lnTo>
                  <a:lnTo>
                    <a:pt x="193767" y="0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8"/>
            <p:cNvSpPr/>
            <p:nvPr/>
          </p:nvSpPr>
          <p:spPr>
            <a:xfrm>
              <a:off x="8095222" y="4771369"/>
              <a:ext cx="258445" cy="94615"/>
            </a:xfrm>
            <a:custGeom>
              <a:avLst/>
              <a:gdLst/>
              <a:ahLst/>
              <a:cxnLst/>
              <a:rect l="l" t="t" r="r" b="b"/>
              <a:pathLst>
                <a:path w="258445" h="94614">
                  <a:moveTo>
                    <a:pt x="64662" y="0"/>
                  </a:moveTo>
                  <a:lnTo>
                    <a:pt x="86742" y="0"/>
                  </a:lnTo>
                  <a:lnTo>
                    <a:pt x="107016" y="10638"/>
                  </a:lnTo>
                  <a:lnTo>
                    <a:pt x="131131" y="23289"/>
                  </a:lnTo>
                  <a:lnTo>
                    <a:pt x="155460" y="10638"/>
                  </a:lnTo>
                  <a:lnTo>
                    <a:pt x="175742" y="0"/>
                  </a:lnTo>
                  <a:lnTo>
                    <a:pt x="193767" y="0"/>
                  </a:lnTo>
                  <a:lnTo>
                    <a:pt x="218888" y="4573"/>
                  </a:lnTo>
                  <a:lnTo>
                    <a:pt x="239448" y="17013"/>
                  </a:lnTo>
                  <a:lnTo>
                    <a:pt x="253332" y="35399"/>
                  </a:lnTo>
                  <a:lnTo>
                    <a:pt x="258430" y="57810"/>
                  </a:lnTo>
                  <a:lnTo>
                    <a:pt x="258430" y="94343"/>
                  </a:lnTo>
                  <a:lnTo>
                    <a:pt x="0" y="94343"/>
                  </a:lnTo>
                  <a:lnTo>
                    <a:pt x="0" y="57810"/>
                  </a:lnTo>
                  <a:lnTo>
                    <a:pt x="5097" y="35399"/>
                  </a:lnTo>
                  <a:lnTo>
                    <a:pt x="18982" y="17013"/>
                  </a:lnTo>
                  <a:lnTo>
                    <a:pt x="39541" y="4573"/>
                  </a:lnTo>
                  <a:lnTo>
                    <a:pt x="64662" y="0"/>
                  </a:lnTo>
                  <a:close/>
                </a:path>
              </a:pathLst>
            </a:custGeom>
            <a:ln w="3175">
              <a:solidFill>
                <a:srgbClr val="00A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9"/>
            <p:cNvSpPr/>
            <p:nvPr/>
          </p:nvSpPr>
          <p:spPr>
            <a:xfrm>
              <a:off x="7894460" y="4863718"/>
              <a:ext cx="662305" cy="283845"/>
            </a:xfrm>
            <a:custGeom>
              <a:avLst/>
              <a:gdLst/>
              <a:ahLst/>
              <a:cxnLst/>
              <a:rect l="l" t="t" r="r" b="b"/>
              <a:pathLst>
                <a:path w="662304" h="283845">
                  <a:moveTo>
                    <a:pt x="662190" y="0"/>
                  </a:moveTo>
                  <a:lnTo>
                    <a:pt x="0" y="0"/>
                  </a:lnTo>
                  <a:lnTo>
                    <a:pt x="0" y="95770"/>
                  </a:lnTo>
                  <a:lnTo>
                    <a:pt x="40335" y="95770"/>
                  </a:lnTo>
                  <a:lnTo>
                    <a:pt x="40335" y="283705"/>
                  </a:lnTo>
                  <a:lnTo>
                    <a:pt x="621855" y="283705"/>
                  </a:lnTo>
                  <a:lnTo>
                    <a:pt x="621855" y="95770"/>
                  </a:lnTo>
                  <a:lnTo>
                    <a:pt x="662190" y="95770"/>
                  </a:lnTo>
                  <a:lnTo>
                    <a:pt x="662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60"/>
            <p:cNvSpPr/>
            <p:nvPr/>
          </p:nvSpPr>
          <p:spPr>
            <a:xfrm>
              <a:off x="7894467" y="4863502"/>
              <a:ext cx="662305" cy="283845"/>
            </a:xfrm>
            <a:custGeom>
              <a:avLst/>
              <a:gdLst/>
              <a:ahLst/>
              <a:cxnLst/>
              <a:rect l="l" t="t" r="r" b="b"/>
              <a:pathLst>
                <a:path w="662304" h="283845">
                  <a:moveTo>
                    <a:pt x="621860" y="95952"/>
                  </a:moveTo>
                  <a:lnTo>
                    <a:pt x="621860" y="283830"/>
                  </a:lnTo>
                  <a:lnTo>
                    <a:pt x="40331" y="283830"/>
                  </a:lnTo>
                  <a:lnTo>
                    <a:pt x="40331" y="95952"/>
                  </a:lnTo>
                  <a:lnTo>
                    <a:pt x="0" y="95952"/>
                  </a:lnTo>
                  <a:lnTo>
                    <a:pt x="0" y="0"/>
                  </a:lnTo>
                  <a:lnTo>
                    <a:pt x="662186" y="0"/>
                  </a:lnTo>
                  <a:lnTo>
                    <a:pt x="662186" y="95952"/>
                  </a:lnTo>
                  <a:lnTo>
                    <a:pt x="621860" y="95952"/>
                  </a:lnTo>
                  <a:close/>
                </a:path>
              </a:pathLst>
            </a:custGeom>
            <a:ln w="409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61"/>
            <p:cNvSpPr/>
            <p:nvPr/>
          </p:nvSpPr>
          <p:spPr>
            <a:xfrm>
              <a:off x="7921498" y="4887658"/>
              <a:ext cx="608330" cy="236220"/>
            </a:xfrm>
            <a:custGeom>
              <a:avLst/>
              <a:gdLst/>
              <a:ahLst/>
              <a:cxnLst/>
              <a:rect l="l" t="t" r="r" b="b"/>
              <a:pathLst>
                <a:path w="608329" h="236220">
                  <a:moveTo>
                    <a:pt x="608114" y="0"/>
                  </a:moveTo>
                  <a:lnTo>
                    <a:pt x="0" y="0"/>
                  </a:lnTo>
                  <a:lnTo>
                    <a:pt x="0" y="47891"/>
                  </a:lnTo>
                  <a:lnTo>
                    <a:pt x="40335" y="47891"/>
                  </a:lnTo>
                  <a:lnTo>
                    <a:pt x="40335" y="235826"/>
                  </a:lnTo>
                  <a:lnTo>
                    <a:pt x="567791" y="235826"/>
                  </a:lnTo>
                  <a:lnTo>
                    <a:pt x="567791" y="47891"/>
                  </a:lnTo>
                  <a:lnTo>
                    <a:pt x="608114" y="47891"/>
                  </a:lnTo>
                  <a:lnTo>
                    <a:pt x="608114" y="0"/>
                  </a:lnTo>
                  <a:close/>
                </a:path>
              </a:pathLst>
            </a:custGeom>
            <a:solidFill>
              <a:srgbClr val="00A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62"/>
            <p:cNvSpPr/>
            <p:nvPr/>
          </p:nvSpPr>
          <p:spPr>
            <a:xfrm>
              <a:off x="7921504" y="4887589"/>
              <a:ext cx="608330" cy="236220"/>
            </a:xfrm>
            <a:custGeom>
              <a:avLst/>
              <a:gdLst/>
              <a:ahLst/>
              <a:cxnLst/>
              <a:rect l="l" t="t" r="r" b="b"/>
              <a:pathLst>
                <a:path w="608329" h="236220">
                  <a:moveTo>
                    <a:pt x="0" y="0"/>
                  </a:moveTo>
                  <a:lnTo>
                    <a:pt x="608112" y="0"/>
                  </a:lnTo>
                  <a:lnTo>
                    <a:pt x="608112" y="47778"/>
                  </a:lnTo>
                  <a:lnTo>
                    <a:pt x="567786" y="47778"/>
                  </a:lnTo>
                  <a:lnTo>
                    <a:pt x="567786" y="235656"/>
                  </a:lnTo>
                  <a:lnTo>
                    <a:pt x="40331" y="235656"/>
                  </a:lnTo>
                  <a:lnTo>
                    <a:pt x="40331" y="47778"/>
                  </a:lnTo>
                  <a:lnTo>
                    <a:pt x="0" y="47778"/>
                  </a:lnTo>
                  <a:lnTo>
                    <a:pt x="0" y="0"/>
                  </a:lnTo>
                  <a:close/>
                </a:path>
              </a:pathLst>
            </a:custGeom>
            <a:ln w="4080">
              <a:solidFill>
                <a:srgbClr val="00A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962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154" y="188640"/>
            <a:ext cx="4711033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ГРАФИК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1099785"/>
            <a:ext cx="4636573" cy="574322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График </a:t>
            </a:r>
            <a:r>
              <a:rPr lang="ru-RU" b="1" dirty="0" smtClean="0">
                <a:solidFill>
                  <a:srgbClr val="002060"/>
                </a:solidFill>
              </a:rPr>
              <a:t> МЭ региональных олимпиад 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в </a:t>
            </a:r>
            <a:r>
              <a:rPr lang="ru-RU" b="1" dirty="0" smtClean="0">
                <a:solidFill>
                  <a:srgbClr val="002060"/>
                </a:solidFill>
              </a:rPr>
              <a:t>2023-2024 </a:t>
            </a:r>
            <a:r>
              <a:rPr lang="ru-RU" b="1" dirty="0">
                <a:solidFill>
                  <a:srgbClr val="002060"/>
                </a:solidFill>
              </a:rPr>
              <a:t>учебном году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853101"/>
              </p:ext>
            </p:extLst>
          </p:nvPr>
        </p:nvGraphicFramePr>
        <p:xfrm>
          <a:off x="1365891" y="1916832"/>
          <a:ext cx="7448390" cy="1337149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88647"/>
                <a:gridCol w="1671388"/>
                <a:gridCol w="1564157"/>
                <a:gridCol w="1415199"/>
                <a:gridCol w="2308999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</a:rPr>
                        <a:t>№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</a:rPr>
                        <a:t>Дата проведения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</a:rPr>
                        <a:t>Предмет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</a:rPr>
                        <a:t>День недели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Место проведения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559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ru-RU" sz="13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</a:rPr>
                        <a:t>10 </a:t>
                      </a:r>
                      <a:r>
                        <a:rPr lang="ru-RU" sz="1400" b="1" dirty="0">
                          <a:effectLst/>
                          <a:latin typeface="+mn-lt"/>
                        </a:rPr>
                        <a:t>ноября </a:t>
                      </a:r>
                      <a:r>
                        <a:rPr lang="ru-RU" sz="1400" b="1" dirty="0" smtClean="0">
                          <a:effectLst/>
                          <a:latin typeface="+mn-lt"/>
                        </a:rPr>
                        <a:t>2023г</a:t>
                      </a:r>
                      <a:r>
                        <a:rPr lang="ru-RU" sz="1400" b="1" dirty="0">
                          <a:effectLst/>
                          <a:latin typeface="+mn-lt"/>
                        </a:rPr>
                        <a:t>.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+mn-lt"/>
                        </a:rPr>
                        <a:t>Чувашский язык и литература</a:t>
                      </a:r>
                      <a:endParaRPr lang="ru-RU" sz="1400" b="1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пятница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/>
                        </a:rPr>
                        <a:t>МБОУ «СОШ № 43»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73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ru-RU" sz="13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</a:rPr>
                        <a:t>13 </a:t>
                      </a:r>
                      <a:r>
                        <a:rPr lang="ru-RU" sz="1400" b="1" dirty="0">
                          <a:effectLst/>
                          <a:latin typeface="+mn-lt"/>
                        </a:rPr>
                        <a:t>ноября </a:t>
                      </a:r>
                      <a:r>
                        <a:rPr lang="ru-RU" sz="1400" b="1" dirty="0" smtClean="0">
                          <a:effectLst/>
                          <a:latin typeface="+mn-lt"/>
                        </a:rPr>
                        <a:t>20232 </a:t>
                      </a:r>
                      <a:r>
                        <a:rPr lang="ru-RU" sz="1400" b="1" dirty="0">
                          <a:effectLst/>
                          <a:latin typeface="+mn-lt"/>
                        </a:rPr>
                        <a:t>г.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Культура</a:t>
                      </a:r>
                      <a:r>
                        <a:rPr lang="ru-RU" sz="1400" b="1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родного края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понедельник 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/>
                        </a:rPr>
                        <a:t>МБОУ</a:t>
                      </a:r>
                      <a:r>
                        <a:rPr lang="ru-RU" sz="1400" b="1" baseline="0" dirty="0" smtClean="0">
                          <a:effectLst/>
                          <a:latin typeface="+mn-lt"/>
                          <a:ea typeface="Times New Roman"/>
                        </a:rPr>
                        <a:t> «СОШ №  35 »</a:t>
                      </a:r>
                      <a:endParaRPr lang="ru-RU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75856" y="3645024"/>
            <a:ext cx="3384375" cy="584775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Комплекты заданий 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</a:rPr>
              <a:t>в </a:t>
            </a:r>
            <a:r>
              <a:rPr lang="ru-RU" sz="1600" b="1" dirty="0" smtClean="0">
                <a:solidFill>
                  <a:srgbClr val="002060"/>
                </a:solidFill>
              </a:rPr>
              <a:t>2023-2024 </a:t>
            </a:r>
            <a:r>
              <a:rPr lang="ru-RU" sz="1600" b="1" dirty="0">
                <a:solidFill>
                  <a:srgbClr val="002060"/>
                </a:solidFill>
              </a:rPr>
              <a:t>учебном году </a:t>
            </a: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3071319" y="4293096"/>
            <a:ext cx="33907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ctr">
              <a:buFont typeface="Wingdings" pitchFamily="2" charset="2"/>
              <a:buChar char="ü"/>
            </a:pPr>
            <a:r>
              <a:rPr lang="ru-RU" alt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Чувашский </a:t>
            </a:r>
            <a:r>
              <a:rPr lang="ru-RU" alt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язык: </a:t>
            </a:r>
          </a:p>
          <a:p>
            <a:pPr algn="ctr"/>
            <a:r>
              <a:rPr lang="ru-RU" altLang="ru-RU" sz="1800" b="1" dirty="0" smtClean="0"/>
              <a:t>7-8</a:t>
            </a:r>
            <a:r>
              <a:rPr lang="ru-RU" altLang="ru-RU" sz="1800" b="1" dirty="0"/>
              <a:t>, 9, 10-11 </a:t>
            </a:r>
            <a:r>
              <a:rPr lang="ru-RU" altLang="ru-RU" sz="1800" b="1" dirty="0" smtClean="0"/>
              <a:t>классы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alt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 </a:t>
            </a:r>
            <a:r>
              <a:rPr lang="ru-RU" alt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родного края: </a:t>
            </a:r>
          </a:p>
          <a:p>
            <a:pPr algn="ctr"/>
            <a:r>
              <a:rPr lang="ru-RU" altLang="ru-RU" sz="1800" b="1" dirty="0"/>
              <a:t>7-9 </a:t>
            </a:r>
            <a:r>
              <a:rPr lang="ru-RU" altLang="ru-RU" sz="1800" b="1" dirty="0" smtClean="0"/>
              <a:t>классы</a:t>
            </a:r>
            <a:endParaRPr lang="ru-RU" altLang="ru-RU" sz="1800" b="1" dirty="0"/>
          </a:p>
        </p:txBody>
      </p:sp>
      <p:sp>
        <p:nvSpPr>
          <p:cNvPr id="8" name="AutoShape 2" descr="https://yt3.ggpht.com/ytc/AMLnZu-Q-ev8XZHAWU1OIF28zw4UWq8dKyjaW3hy6z5hzg=s900-c-k-c0x00ffffff-no-r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s://catherineasquithgallery.com/uploads/posts/2021-03/1614861546_60-p-fon-chuvashskii-ornament-7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56931"/>
            <a:ext cx="1999984" cy="307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014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154" y="188640"/>
            <a:ext cx="4711033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ГРАФИК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95835" y="947428"/>
            <a:ext cx="2952328" cy="574322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МЭ </a:t>
            </a:r>
            <a:r>
              <a:rPr lang="ru-RU" b="1" spc="5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2023-2024 </a:t>
            </a: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году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046668"/>
              </p:ext>
            </p:extLst>
          </p:nvPr>
        </p:nvGraphicFramePr>
        <p:xfrm>
          <a:off x="1259632" y="1772816"/>
          <a:ext cx="7700196" cy="457200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5014"/>
                <a:gridCol w="1281170"/>
                <a:gridCol w="1008112"/>
                <a:gridCol w="1080120"/>
                <a:gridCol w="1296144"/>
                <a:gridCol w="2659636"/>
              </a:tblGrid>
              <a:tr h="268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№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Дата проведения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Предмет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Классы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День недели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Место проведения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696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cs typeface="Arial" pitchFamily="34" charset="0"/>
                        </a:rPr>
                        <a:t>1.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14 </a:t>
                      </a:r>
                      <a:r>
                        <a:rPr lang="ru-RU" sz="1200" b="1" dirty="0">
                          <a:effectLst/>
                        </a:rPr>
                        <a:t>ноября </a:t>
                      </a:r>
                      <a:r>
                        <a:rPr lang="ru-RU" sz="1200" b="1" dirty="0" smtClean="0">
                          <a:effectLst/>
                        </a:rPr>
                        <a:t>2023 </a:t>
                      </a:r>
                      <a:r>
                        <a:rPr lang="ru-RU" sz="1200" b="1" dirty="0">
                          <a:effectLst/>
                        </a:rPr>
                        <a:t>г.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Экономика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9, 10-11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вторник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 № 12»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cs typeface="Arial" pitchFamily="34" charset="0"/>
                        </a:rPr>
                        <a:t>2.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15 </a:t>
                      </a:r>
                      <a:r>
                        <a:rPr lang="ru-RU" sz="1200" b="1" dirty="0">
                          <a:effectLst/>
                        </a:rPr>
                        <a:t>ноября </a:t>
                      </a:r>
                      <a:r>
                        <a:rPr lang="ru-RU" sz="1200" b="1" dirty="0" smtClean="0">
                          <a:effectLst/>
                        </a:rPr>
                        <a:t>2023 </a:t>
                      </a:r>
                      <a:r>
                        <a:rPr lang="ru-RU" sz="1200" b="1" dirty="0">
                          <a:effectLst/>
                        </a:rPr>
                        <a:t>г.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Литература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9, 10, 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среда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</a:t>
                      </a:r>
                      <a:r>
                        <a:rPr lang="ru-RU" sz="1200" b="1" baseline="0" dirty="0" smtClean="0">
                          <a:effectLst/>
                          <a:latin typeface="+mn-lt"/>
                          <a:ea typeface="Times New Roman"/>
                        </a:rPr>
                        <a:t> «СОШ № 27»,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baseline="0" dirty="0" smtClean="0">
                          <a:effectLst/>
                          <a:latin typeface="+mn-lt"/>
                          <a:ea typeface="Times New Roman"/>
                        </a:rPr>
                        <a:t>МБОУ «СОШ № 29»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cs typeface="Arial" pitchFamily="34" charset="0"/>
                        </a:rPr>
                        <a:t>3.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16 </a:t>
                      </a:r>
                      <a:r>
                        <a:rPr lang="ru-RU" sz="1200" b="1" dirty="0">
                          <a:effectLst/>
                        </a:rPr>
                        <a:t>ноября </a:t>
                      </a:r>
                      <a:r>
                        <a:rPr lang="ru-RU" sz="1200" b="1" dirty="0" smtClean="0">
                          <a:effectLst/>
                        </a:rPr>
                        <a:t>2023 </a:t>
                      </a:r>
                      <a:r>
                        <a:rPr lang="ru-RU" sz="1200" b="1" dirty="0">
                          <a:effectLst/>
                        </a:rPr>
                        <a:t>г.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Астрономия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9,10,11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четверг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23»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4.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17 ноября 2023г.</a:t>
                      </a:r>
                      <a:endParaRPr lang="ru-RU" sz="1200" b="1" dirty="0"/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Физическая культура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7-8, 9-11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пятница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теоретический тур</a:t>
                      </a:r>
                      <a:endParaRPr lang="ru-RU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практический </a:t>
                      </a:r>
                      <a:endParaRPr lang="ru-RU" sz="1200" b="1" i="1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тур</a:t>
                      </a:r>
                      <a:endParaRPr lang="ru-RU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u="sng" dirty="0">
                          <a:effectLst/>
                          <a:latin typeface="+mn-lt"/>
                          <a:ea typeface="Times New Roman"/>
                        </a:rPr>
                        <a:t>МБОУ «СОШ № 19»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u="sng" dirty="0">
                          <a:effectLst/>
                          <a:latin typeface="+mn-lt"/>
                          <a:ea typeface="Times New Roman"/>
                        </a:rPr>
                        <a:t>МБОУ «СОШ № 19»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- девочки </a:t>
                      </a: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7-8 классы – 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 гимнастика</a:t>
                      </a: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, </a:t>
                      </a:r>
                      <a:endParaRPr lang="ru-RU" sz="1200" b="1" i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- девочки </a:t>
                      </a: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9-11 классы 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– </a:t>
                      </a: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баскетбол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u="sng" dirty="0">
                          <a:effectLst/>
                          <a:latin typeface="+mn-lt"/>
                          <a:ea typeface="Times New Roman"/>
                        </a:rPr>
                        <a:t>МБОУ «СОШ № 57»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мальчики 7-8  классы 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– гимнастика</a:t>
                      </a: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, </a:t>
                      </a:r>
                      <a:endParaRPr lang="ru-RU" sz="1200" b="1" i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мальчики </a:t>
                      </a: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9-11 классы – баскетбол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18 ноября</a:t>
                      </a:r>
                      <a:r>
                        <a:rPr lang="ru-RU" sz="1200" b="1" baseline="0" dirty="0" smtClean="0"/>
                        <a:t> 2023 г.</a:t>
                      </a:r>
                      <a:endParaRPr lang="ru-RU" sz="1200" b="1" dirty="0"/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суббота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практический тур</a:t>
                      </a:r>
                      <a:endParaRPr lang="ru-RU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1" u="sng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u="sng" dirty="0" smtClean="0">
                          <a:effectLst/>
                          <a:latin typeface="+mn-lt"/>
                          <a:ea typeface="Times New Roman"/>
                        </a:rPr>
                        <a:t>МБОУ </a:t>
                      </a:r>
                      <a:r>
                        <a:rPr lang="ru-RU" sz="1200" b="1" u="sng" dirty="0">
                          <a:effectLst/>
                          <a:latin typeface="+mn-lt"/>
                          <a:ea typeface="Times New Roman"/>
                        </a:rPr>
                        <a:t>«СОШ № 19»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- девочки 7-8 классы – баскетбол, девочки 9-11 классы 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– гимнастика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u="sng" dirty="0">
                          <a:effectLst/>
                          <a:latin typeface="+mn-lt"/>
                          <a:ea typeface="Times New Roman"/>
                        </a:rPr>
                        <a:t>МБОУ «СОШ № 57»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мальчики 7-8  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/>
                        </a:rPr>
                        <a:t>классы – </a:t>
                      </a: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баскетбол, мальчики 9-11 классы – гимнастика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014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154" y="188640"/>
            <a:ext cx="4711033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ГРАФИК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9846" y="980728"/>
            <a:ext cx="2952328" cy="574322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МЭ </a:t>
            </a:r>
            <a:r>
              <a:rPr lang="ru-RU" b="1" spc="5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2023-2024 </a:t>
            </a: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году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46492"/>
              </p:ext>
            </p:extLst>
          </p:nvPr>
        </p:nvGraphicFramePr>
        <p:xfrm>
          <a:off x="1331640" y="1700808"/>
          <a:ext cx="7700196" cy="493776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5014"/>
                <a:gridCol w="1281170"/>
                <a:gridCol w="1296144"/>
                <a:gridCol w="1008112"/>
                <a:gridCol w="1224136"/>
                <a:gridCol w="2515620"/>
              </a:tblGrid>
              <a:tr h="268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№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Дата проведения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Предмет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Классы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День недели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Место проведения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696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5.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 ноября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Биология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7, 8, 9, 10,11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понедельник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«Гимназия № 2»,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«Гимназия № 4»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6.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21 ноября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Итальянский, испанский языки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9-11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вторник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образовательные организации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г. Чебоксары, в которых проходят обучение участники олимпиады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7.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 ноября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Право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9, 10, 11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среда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39»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8.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23 ноября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Физика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7, 8, 9, 10, 11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четверг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50»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9.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24 ноября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Английский язык</a:t>
                      </a:r>
                      <a:endParaRPr lang="ru-RU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7-8, 9-11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пятница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теоретический </a:t>
                      </a: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тур </a:t>
                      </a:r>
                      <a:endParaRPr lang="ru-RU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МАОУ «СОШ № 1»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25 ноября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9-11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суббота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практический тур </a:t>
                      </a: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 (говорение)</a:t>
                      </a:r>
                      <a:endParaRPr lang="ru-RU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МАОУ «СОШ №1»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27 ноября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Китайский язык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7-8, 9-11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понедельник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образовательные организации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г. Чебоксары, в которых проходят обучение участники олимпиады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28 ноября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Обществознание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9, 10-11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вторник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«Лицей № 44»,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«СОШ № 56»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29 ноября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География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7-8, 9,10,11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среда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«СОШ № 31»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13.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30 ноября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Русский язык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7-8, 9, 10, 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четверг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ММБОУ «Гимназия № 46»,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«СОШ № 55»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014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154" y="188640"/>
            <a:ext cx="4711033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ГРАФИК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9846" y="980728"/>
            <a:ext cx="2952328" cy="574322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МЭ </a:t>
            </a:r>
            <a:r>
              <a:rPr lang="ru-RU" b="1" spc="5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2023-2024 </a:t>
            </a: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году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31187"/>
              </p:ext>
            </p:extLst>
          </p:nvPr>
        </p:nvGraphicFramePr>
        <p:xfrm>
          <a:off x="1331640" y="1700808"/>
          <a:ext cx="7700196" cy="460336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5014"/>
                <a:gridCol w="1353178"/>
                <a:gridCol w="1224136"/>
                <a:gridCol w="1008112"/>
                <a:gridCol w="1224136"/>
                <a:gridCol w="2515620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№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Дата проведения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Предмет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Классы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День недели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Место проведения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696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14.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декабря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Экология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9, 10, 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пятница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36»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15.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 декабря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Искусство (МХК)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9,10,11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понедельник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33»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16.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 декабря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Немецкий язык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7-8, 9-11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вторник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«Кадетская школа»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17.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декабря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Химия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 9, 10, 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среда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МАОУ «Лицей № 4»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18.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8 декабря2023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ОБЖ</a:t>
                      </a:r>
                      <a:endParaRPr lang="ru-RU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7-8,9,10-11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пятница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теоретический тур</a:t>
                      </a:r>
                      <a:endParaRPr lang="ru-RU" sz="1200" b="1" i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37»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9 декабря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суббота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практический тур</a:t>
                      </a:r>
                      <a:endParaRPr lang="ru-RU" sz="1200" b="1" i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БОУ «Кадетский корпус»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- младшая группа 7-8 классы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- средняя группа 9 классы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10 декабря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воскресенье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практический тур</a:t>
                      </a:r>
                      <a:endParaRPr lang="ru-RU" sz="1200" b="1" i="1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БОУ «Кадетский корпус»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+mn-lt"/>
                          <a:ea typeface="Times New Roman"/>
                        </a:rPr>
                        <a:t>- старшая группа 10-11 классы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19.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11 декабря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Математика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7,8,9,10,11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понедельник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«СОШ № 47»,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«СОШ № 22»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20.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12 декабря</a:t>
                      </a:r>
                      <a:r>
                        <a:rPr lang="ru-RU" sz="1200" b="1" baseline="0" dirty="0" smtClean="0">
                          <a:latin typeface="+mn-lt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</a:rPr>
                        <a:t>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Французский язык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7-8, 9-11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вторник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«СОШ № 24»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21.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13 декабря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История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среда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МБОУ «Гимназия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 № 1»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523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154" y="188640"/>
            <a:ext cx="4711033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ГРАФИК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764704"/>
            <a:ext cx="2952328" cy="574322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МЭ </a:t>
            </a:r>
            <a:r>
              <a:rPr lang="ru-RU" b="1" spc="5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2023-2024 </a:t>
            </a:r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году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737266"/>
              </p:ext>
            </p:extLst>
          </p:nvPr>
        </p:nvGraphicFramePr>
        <p:xfrm>
          <a:off x="1331640" y="1412776"/>
          <a:ext cx="7700196" cy="489317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5014"/>
                <a:gridCol w="1353178"/>
                <a:gridCol w="1080120"/>
                <a:gridCol w="936104"/>
                <a:gridCol w="1440160"/>
                <a:gridCol w="2515620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№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Дата проведения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Предмет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Классы 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</a:rPr>
                        <a:t>День недели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Место проведения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696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  <a:cs typeface="Arial" pitchFamily="34" charset="0"/>
                        </a:rPr>
                        <a:t>22.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+mn-lt"/>
                        </a:rPr>
                        <a:t>14 декабря 2023 г.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Информатика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7-8, 9-11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четверг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образовательные организации                                 г. Чебоксары, в которых проходят обучение участники олимпиады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cs typeface="Arial" pitchFamily="34" charset="0"/>
                        </a:rPr>
                        <a:t>23.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декабря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Технология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7-8, 9, 10-11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пятница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теоретический тур</a:t>
                      </a:r>
                      <a:endParaRPr lang="ru-RU" sz="12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ЮНОШИ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практический тур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ДЕВУШКИ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защита проектов</a:t>
                      </a:r>
                      <a:endParaRPr lang="ru-RU" sz="12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МБОУ «СОШ № 49»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МБОУ «СОШ № 49»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МБОУ «СОШ № 49»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834"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 декабря 2023 г.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051" marR="41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7-8, 9, 10-11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суббота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i="1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ЮНОШИ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</a:rPr>
                        <a:t>защита проектов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i="1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ДЕВУШКИ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практический тур</a:t>
                      </a:r>
                    </a:p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моделирование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обработка швейного узла</a:t>
                      </a:r>
                      <a:endParaRPr lang="ru-RU" sz="1200" b="1" i="0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49»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49»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«СОШ № 49»,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Times New Roman"/>
                        </a:rPr>
                        <a:t>МБОУ «»СОШ № 20»</a:t>
                      </a:r>
                      <a:endParaRPr lang="ru-RU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268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70570" y="188640"/>
            <a:ext cx="4792210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ЗАЯВКИ НА УЧАСТИЕ В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031340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 smtClean="0"/>
              <a:t>       Заявки </a:t>
            </a:r>
            <a:r>
              <a:rPr lang="ru-RU" sz="2000" b="1" dirty="0"/>
              <a:t>от образовательной организации на участие в олимпиаде </a:t>
            </a:r>
            <a:r>
              <a:rPr lang="ru-RU" sz="2000" b="1" dirty="0" smtClean="0"/>
              <a:t>предоставляются </a:t>
            </a:r>
            <a:r>
              <a:rPr lang="ru-RU" sz="2000" b="1" dirty="0"/>
              <a:t>в оргкомитет олимпиады в установленные сроки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(не позднее чем </a:t>
            </a:r>
            <a:r>
              <a:rPr lang="ru-RU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пять рабочих дня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даты проведения олимпиады по предмету, кроме субботы и воскресения)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/>
              <a:t>в Центр мониторинга и развития образования на бумажном носителе и в электронном виде по </a:t>
            </a:r>
            <a:r>
              <a:rPr lang="ru-RU" sz="2000" b="1" dirty="0" smtClean="0"/>
              <a:t>форме </a:t>
            </a:r>
            <a:endParaRPr lang="ru-RU" sz="2000" b="1" dirty="0"/>
          </a:p>
        </p:txBody>
      </p:sp>
      <p:pic>
        <p:nvPicPr>
          <p:cNvPr id="5" name="Picture 6" descr="https://kartinkof.club/uploads/posts/2022-12/1670493369_kartinkof-club-p-kartinki-galochka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605" y="1060551"/>
            <a:ext cx="365930" cy="2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00782" y="3068960"/>
            <a:ext cx="7591697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u="sng" spc="35" dirty="0">
                <a:solidFill>
                  <a:srgbClr val="1A1EB8"/>
                </a:solidFill>
                <a:ea typeface="Tahoma" pitchFamily="34" charset="0"/>
                <a:cs typeface="Tahoma" pitchFamily="34" charset="0"/>
                <a:hlinkClick r:id="rId4"/>
              </a:rPr>
              <a:t>муниципальный</a:t>
            </a:r>
            <a:r>
              <a:rPr lang="ru-RU" sz="1700" b="1" u="sng" spc="35" dirty="0">
                <a:solidFill>
                  <a:srgbClr val="1A1EB8"/>
                </a:solidFill>
                <a:ea typeface="Tahoma" pitchFamily="34" charset="0"/>
                <a:cs typeface="Tahoma" pitchFamily="34" charset="0"/>
              </a:rPr>
              <a:t> координатор</a:t>
            </a:r>
            <a:endParaRPr lang="en-US" sz="1700" b="1" u="sng" spc="35" dirty="0">
              <a:solidFill>
                <a:srgbClr val="1A1EB8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700" b="1" spc="35" dirty="0">
                <a:ea typeface="Tahoma" pitchFamily="34" charset="0"/>
                <a:cs typeface="Tahoma" pitchFamily="34" charset="0"/>
              </a:rPr>
              <a:t>Евтихеева Нина Григорьевна, старший </a:t>
            </a:r>
            <a:r>
              <a:rPr lang="ru-RU" sz="1700" b="1" spc="35" dirty="0" smtClean="0">
                <a:ea typeface="Tahoma" pitchFamily="34" charset="0"/>
                <a:cs typeface="Tahoma" pitchFamily="34" charset="0"/>
              </a:rPr>
              <a:t>методист т. </a:t>
            </a:r>
            <a:r>
              <a:rPr lang="en-US" sz="1700" b="1" spc="35" dirty="0" smtClean="0">
                <a:ea typeface="Tahoma" pitchFamily="34" charset="0"/>
                <a:cs typeface="Tahoma" pitchFamily="34" charset="0"/>
              </a:rPr>
              <a:t>5</a:t>
            </a:r>
            <a:r>
              <a:rPr lang="ru-RU" sz="1700" b="1" spc="35" dirty="0">
                <a:ea typeface="Tahoma" pitchFamily="34" charset="0"/>
                <a:cs typeface="Tahoma" pitchFamily="34" charset="0"/>
              </a:rPr>
              <a:t>1-57-97, </a:t>
            </a:r>
            <a:r>
              <a:rPr lang="en-US" sz="1700" b="1" u="sng" spc="-5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rdm</a:t>
            </a:r>
            <a:r>
              <a:rPr lang="en-US" sz="1700" b="1" u="sng" spc="-5" dirty="0">
                <a:solidFill>
                  <a:srgbClr val="0000FF"/>
                </a:solidFill>
                <a:ea typeface="Tahoma" pitchFamily="34" charset="0"/>
                <a:cs typeface="Tahoma" pitchFamily="34" charset="0"/>
                <a:hlinkClick r:id="rId5"/>
              </a:rPr>
              <a:t>@cmiro</a:t>
            </a:r>
            <a:r>
              <a:rPr lang="en-US" sz="1700" b="1" u="sng" spc="-5" dirty="0">
                <a:solidFill>
                  <a:prstClr val="black"/>
                </a:solidFill>
                <a:ea typeface="Tahoma" pitchFamily="34" charset="0"/>
                <a:cs typeface="Tahoma" pitchFamily="34" charset="0"/>
                <a:hlinkClick r:id="rId5"/>
              </a:rPr>
              <a:t>.</a:t>
            </a:r>
            <a:r>
              <a:rPr lang="en-US" sz="1700" b="1" spc="-5" dirty="0">
                <a:solidFill>
                  <a:prstClr val="black"/>
                </a:solidFill>
                <a:ea typeface="Tahoma" pitchFamily="34" charset="0"/>
                <a:cs typeface="Tahoma" pitchFamily="34" charset="0"/>
                <a:hlinkClick r:id="rId5"/>
              </a:rPr>
              <a:t>ru </a:t>
            </a:r>
            <a:r>
              <a:rPr lang="ru-RU" sz="1700" b="1" spc="-5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b="1" spc="-5" dirty="0" smtClean="0">
                <a:solidFill>
                  <a:srgbClr val="CC00FF"/>
                </a:solidFill>
                <a:ea typeface="Tahoma" pitchFamily="34" charset="0"/>
                <a:cs typeface="Tahoma" pitchFamily="34" charset="0"/>
              </a:rPr>
              <a:t>(физическая культура, ОБЖ, технология)</a:t>
            </a:r>
            <a:endParaRPr lang="en-US" sz="1700" b="1" spc="-5" dirty="0">
              <a:solidFill>
                <a:srgbClr val="CC00FF"/>
              </a:solidFill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700" b="1" u="sng" spc="35" dirty="0">
                <a:solidFill>
                  <a:srgbClr val="1A1EB8"/>
                </a:solidFill>
                <a:ea typeface="Tahoma" pitchFamily="34" charset="0"/>
                <a:cs typeface="Tahoma" pitchFamily="34" charset="0"/>
                <a:hlinkClick r:id="rId4"/>
              </a:rPr>
              <a:t>сопровождающие </a:t>
            </a:r>
            <a:r>
              <a:rPr lang="ru-RU" sz="1700" b="1" u="sng" spc="35" dirty="0" smtClean="0">
                <a:solidFill>
                  <a:srgbClr val="1A1EB8"/>
                </a:solidFill>
                <a:ea typeface="Tahoma" pitchFamily="34" charset="0"/>
                <a:cs typeface="Tahoma" pitchFamily="34" charset="0"/>
                <a:hlinkClick r:id="rId4"/>
              </a:rPr>
              <a:t>МЭ </a:t>
            </a:r>
            <a:r>
              <a:rPr lang="ru-RU" sz="1700" b="1" u="sng" spc="35" dirty="0" err="1">
                <a:solidFill>
                  <a:srgbClr val="1A1EB8"/>
                </a:solidFill>
                <a:ea typeface="Tahoma" pitchFamily="34" charset="0"/>
                <a:cs typeface="Tahoma" pitchFamily="34" charset="0"/>
                <a:hlinkClick r:id="rId4"/>
              </a:rPr>
              <a:t>ВсОШ</a:t>
            </a:r>
            <a:endParaRPr lang="ru-RU" sz="1700" b="1" u="sng" spc="35" dirty="0">
              <a:solidFill>
                <a:srgbClr val="1A1EB8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700" b="1" spc="-10" dirty="0" err="1">
                <a:ea typeface="Tahoma" pitchFamily="34" charset="0"/>
                <a:cs typeface="Tahoma" pitchFamily="34" charset="0"/>
              </a:rPr>
              <a:t>Яранская</a:t>
            </a:r>
            <a:r>
              <a:rPr lang="ru-RU" sz="1700" b="1" spc="-10" dirty="0">
                <a:ea typeface="Tahoma" pitchFamily="34" charset="0"/>
                <a:cs typeface="Tahoma" pitchFamily="34" charset="0"/>
              </a:rPr>
              <a:t> Елена Юрьевна, </a:t>
            </a:r>
            <a:r>
              <a:rPr lang="ru-RU" sz="1700" b="1" spc="-10" dirty="0" smtClean="0">
                <a:ea typeface="Tahoma" pitchFamily="34" charset="0"/>
                <a:cs typeface="Tahoma" pitchFamily="34" charset="0"/>
              </a:rPr>
              <a:t>методист т. </a:t>
            </a:r>
            <a:r>
              <a:rPr lang="en-US" sz="1700" b="1" dirty="0" smtClean="0">
                <a:ea typeface="Tahoma" pitchFamily="34" charset="0"/>
                <a:cs typeface="Tahoma" pitchFamily="34" charset="0"/>
              </a:rPr>
              <a:t>50-26-38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,</a:t>
            </a:r>
            <a:r>
              <a:rPr lang="ru-RU" sz="1700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1700" b="1" u="sng" spc="-5" dirty="0" err="1">
                <a:solidFill>
                  <a:srgbClr val="0000FF"/>
                </a:solidFill>
                <a:ea typeface="Tahoma" pitchFamily="34" charset="0"/>
                <a:cs typeface="Tahoma" pitchFamily="34" charset="0"/>
                <a:hlinkClick r:id="rId6"/>
              </a:rPr>
              <a:t>rdm</a:t>
            </a:r>
            <a:r>
              <a:rPr lang="ru-RU" sz="1700" b="1" u="sng" spc="-5" dirty="0">
                <a:solidFill>
                  <a:srgbClr val="0000FF"/>
                </a:solidFill>
                <a:ea typeface="Tahoma" pitchFamily="34" charset="0"/>
                <a:cs typeface="Tahoma" pitchFamily="34" charset="0"/>
                <a:hlinkClick r:id="rId6"/>
              </a:rPr>
              <a:t>2</a:t>
            </a:r>
            <a:r>
              <a:rPr lang="en-US" sz="1700" b="1" u="sng" spc="-5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  <a:hlinkClick r:id="rId6"/>
              </a:rPr>
              <a:t>@cmiro</a:t>
            </a:r>
            <a:r>
              <a:rPr lang="en-US" sz="1700" b="1" u="sng" spc="-5" dirty="0" smtClean="0">
                <a:solidFill>
                  <a:prstClr val="black"/>
                </a:solidFill>
                <a:ea typeface="Tahoma" pitchFamily="34" charset="0"/>
                <a:cs typeface="Tahoma" pitchFamily="34" charset="0"/>
                <a:hlinkClick r:id="rId6"/>
              </a:rPr>
              <a:t>.</a:t>
            </a:r>
            <a:r>
              <a:rPr lang="en-US" sz="1700" b="1" spc="-5" dirty="0" smtClean="0">
                <a:solidFill>
                  <a:prstClr val="black"/>
                </a:solidFill>
                <a:ea typeface="Tahoma" pitchFamily="34" charset="0"/>
                <a:cs typeface="Tahoma" pitchFamily="34" charset="0"/>
                <a:hlinkClick r:id="rId6"/>
              </a:rPr>
              <a:t>ru</a:t>
            </a:r>
            <a:r>
              <a:rPr lang="ru-RU" sz="1700" b="1" spc="-5" dirty="0" smtClean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b="1" spc="-5" dirty="0" smtClean="0">
                <a:solidFill>
                  <a:srgbClr val="CC00FF"/>
                </a:solidFill>
                <a:ea typeface="Tahoma" pitchFamily="34" charset="0"/>
                <a:cs typeface="Tahoma" pitchFamily="34" charset="0"/>
              </a:rPr>
              <a:t>(математика, физика, химия, биология, экология, информатика)</a:t>
            </a:r>
            <a:endParaRPr lang="ru-RU" sz="1700" dirty="0">
              <a:solidFill>
                <a:srgbClr val="CC00FF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700" b="1" spc="35" dirty="0">
                <a:ea typeface="Tahoma" pitchFamily="34" charset="0"/>
                <a:cs typeface="Tahoma" pitchFamily="34" charset="0"/>
              </a:rPr>
              <a:t>Семенова Татьяна Валерьевна, </a:t>
            </a:r>
            <a:r>
              <a:rPr lang="ru-RU" sz="1700" b="1" spc="35" dirty="0" smtClean="0">
                <a:ea typeface="Tahoma" pitchFamily="34" charset="0"/>
                <a:cs typeface="Tahoma" pitchFamily="34" charset="0"/>
              </a:rPr>
              <a:t>методист т. 51-21-68</a:t>
            </a:r>
            <a:r>
              <a:rPr lang="ru-RU" sz="1700" b="1" spc="35" dirty="0">
                <a:ea typeface="Tahoma" pitchFamily="34" charset="0"/>
                <a:cs typeface="Tahoma" pitchFamily="34" charset="0"/>
              </a:rPr>
              <a:t>, </a:t>
            </a:r>
            <a:r>
              <a:rPr lang="en-US" sz="1700" b="1" u="sng" spc="35" dirty="0" smtClean="0">
                <a:solidFill>
                  <a:srgbClr val="CC00FF"/>
                </a:solidFill>
                <a:ea typeface="Tahoma" pitchFamily="34" charset="0"/>
                <a:cs typeface="Tahoma" pitchFamily="34" charset="0"/>
                <a:hlinkClick r:id="rId7"/>
              </a:rPr>
              <a:t>cmiro58@mail.ru</a:t>
            </a:r>
            <a:r>
              <a:rPr lang="ru-RU" sz="1700" b="1" u="sng" spc="35" dirty="0" smtClean="0">
                <a:solidFill>
                  <a:srgbClr val="CC00FF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b="1" spc="35" dirty="0" smtClean="0">
                <a:solidFill>
                  <a:srgbClr val="CC00FF"/>
                </a:solidFill>
                <a:ea typeface="Tahoma" pitchFamily="34" charset="0"/>
                <a:cs typeface="Tahoma" pitchFamily="34" charset="0"/>
              </a:rPr>
              <a:t>(право, история, обществознание, география, экономика)</a:t>
            </a:r>
            <a:endParaRPr lang="en-US" sz="1700" b="1" spc="35" dirty="0">
              <a:solidFill>
                <a:srgbClr val="CC00FF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700" b="1" spc="35" dirty="0" err="1">
                <a:ea typeface="Tahoma" pitchFamily="34" charset="0"/>
                <a:cs typeface="Tahoma" pitchFamily="34" charset="0"/>
              </a:rPr>
              <a:t>Яклашкина</a:t>
            </a:r>
            <a:r>
              <a:rPr lang="ru-RU" sz="1700" b="1" spc="35" dirty="0">
                <a:ea typeface="Tahoma" pitchFamily="34" charset="0"/>
                <a:cs typeface="Tahoma" pitchFamily="34" charset="0"/>
              </a:rPr>
              <a:t> Светлана Петровна, </a:t>
            </a:r>
            <a:r>
              <a:rPr lang="ru-RU" sz="1700" b="1" spc="35" dirty="0" smtClean="0">
                <a:ea typeface="Tahoma" pitchFamily="34" charset="0"/>
                <a:cs typeface="Tahoma" pitchFamily="34" charset="0"/>
              </a:rPr>
              <a:t>методист т. 50-26-38</a:t>
            </a:r>
            <a:r>
              <a:rPr lang="ru-RU" sz="1700" b="1" spc="35" dirty="0">
                <a:ea typeface="Tahoma" pitchFamily="34" charset="0"/>
                <a:cs typeface="Tahoma" pitchFamily="34" charset="0"/>
              </a:rPr>
              <a:t>, </a:t>
            </a:r>
            <a:r>
              <a:rPr lang="en-US" sz="1700" b="1" spc="35" dirty="0">
                <a:ea typeface="Tahoma" pitchFamily="34" charset="0"/>
                <a:cs typeface="Tahoma" pitchFamily="34" charset="0"/>
                <a:hlinkClick r:id="rId8"/>
              </a:rPr>
              <a:t>gcheb_guo27@mail.ru</a:t>
            </a:r>
            <a:r>
              <a:rPr lang="ru-RU" sz="1700" b="1" spc="35" dirty="0">
                <a:ea typeface="Tahoma" pitchFamily="34" charset="0"/>
                <a:cs typeface="Tahoma" pitchFamily="34" charset="0"/>
              </a:rPr>
              <a:t> </a:t>
            </a:r>
            <a:r>
              <a:rPr lang="ru-RU" sz="1700" b="1" spc="35" dirty="0" smtClean="0">
                <a:solidFill>
                  <a:srgbClr val="CC00FF"/>
                </a:solidFill>
                <a:ea typeface="Tahoma" pitchFamily="34" charset="0"/>
                <a:cs typeface="Tahoma" pitchFamily="34" charset="0"/>
              </a:rPr>
              <a:t>(русский язык, литература, иностранные языки, чувашский язык)</a:t>
            </a:r>
            <a:endParaRPr lang="ru-RU" sz="1700" b="1" spc="35" dirty="0">
              <a:solidFill>
                <a:srgbClr val="CC00FF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700" b="1" spc="35" dirty="0">
                <a:ea typeface="Tahoma" pitchFamily="34" charset="0"/>
                <a:cs typeface="Tahoma" pitchFamily="34" charset="0"/>
              </a:rPr>
              <a:t>Васильева Наталья Александровна, </a:t>
            </a:r>
            <a:r>
              <a:rPr lang="ru-RU" sz="1700" b="1" spc="35" dirty="0" smtClean="0">
                <a:ea typeface="Tahoma" pitchFamily="34" charset="0"/>
                <a:cs typeface="Tahoma" pitchFamily="34" charset="0"/>
              </a:rPr>
              <a:t>методист т. 51-21-68</a:t>
            </a:r>
            <a:r>
              <a:rPr lang="ru-RU" sz="1700" b="1" spc="35" dirty="0">
                <a:ea typeface="Tahoma" pitchFamily="34" charset="0"/>
                <a:cs typeface="Tahoma" pitchFamily="34" charset="0"/>
              </a:rPr>
              <a:t>, </a:t>
            </a:r>
            <a:r>
              <a:rPr lang="en-US" sz="1700" b="1" u="sng" spc="35" dirty="0" err="1">
                <a:solidFill>
                  <a:srgbClr val="0000FF"/>
                </a:solidFill>
                <a:ea typeface="Tahoma" pitchFamily="34" charset="0"/>
                <a:cs typeface="Tahoma" pitchFamily="34" charset="0"/>
                <a:hlinkClick r:id="rId9"/>
              </a:rPr>
              <a:t>rdm</a:t>
            </a:r>
            <a:r>
              <a:rPr lang="ru-RU" sz="1700" b="1" u="sng" spc="35" dirty="0">
                <a:solidFill>
                  <a:srgbClr val="0000FF"/>
                </a:solidFill>
                <a:ea typeface="Tahoma" pitchFamily="34" charset="0"/>
                <a:cs typeface="Tahoma" pitchFamily="34" charset="0"/>
                <a:hlinkClick r:id="rId9"/>
              </a:rPr>
              <a:t>3</a:t>
            </a:r>
            <a:r>
              <a:rPr lang="en-US" sz="1700" b="1" u="sng" spc="35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  <a:hlinkClick r:id="rId9"/>
              </a:rPr>
              <a:t>@cmiro.ru</a:t>
            </a:r>
            <a:r>
              <a:rPr lang="ru-RU" sz="1700" b="1" u="sng" spc="35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b="1" spc="35" dirty="0" smtClean="0">
                <a:solidFill>
                  <a:srgbClr val="CC00FF"/>
                </a:solidFill>
                <a:ea typeface="Tahoma" pitchFamily="34" charset="0"/>
                <a:cs typeface="Tahoma" pitchFamily="34" charset="0"/>
              </a:rPr>
              <a:t>(КРК, МХК, астрономия)</a:t>
            </a:r>
            <a:endParaRPr lang="en-US" sz="1700" b="1" spc="35" dirty="0">
              <a:solidFill>
                <a:srgbClr val="CC00FF"/>
              </a:solidFill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014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115515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34837" y="764704"/>
            <a:ext cx="6001579" cy="646331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Ответственный за организацию и проведение МЭ </a:t>
            </a:r>
            <a:r>
              <a:rPr lang="ru-RU" b="1" dirty="0" err="1" smtClean="0">
                <a:solidFill>
                  <a:srgbClr val="002060"/>
                </a:solidFill>
              </a:rPr>
              <a:t>ВсОШ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 образовательной   организации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543105"/>
            <a:ext cx="7648401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Обеспечивает:</a:t>
            </a:r>
          </a:p>
          <a:p>
            <a:pPr algn="just"/>
            <a:r>
              <a:rPr lang="ru-RU" sz="17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1700" dirty="0" smtClean="0"/>
              <a:t>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сбор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заявлений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от родителей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законных представителей) обучающихся,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ставших участником муниципального этапа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ВсОШ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    - письменное ознакомление родителей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(законных представителей) 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Порядком проведения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ВсОШ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и МЭ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ВсОШ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ru-RU" sz="17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algn="just"/>
            <a:r>
              <a:rPr lang="ru-RU" sz="17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   -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сбор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письменного согласия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родителей (законных представителей)  на публикацию результатов по каждому общеобразовательному предмету на своем официальном сайте в информационно-телекоммуникационной сети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«Интернет» с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указанием фамилии, инициалов, класса, субъекта Российской Федерации, количества баллов, набранных при выполнении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заданий.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s://vlg.buhuchetgroup.ru/upload/iblock/070/on45a1jz1645qx3tbr5cmz8ucwutzqbb/chelovechki_6-870x4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313368"/>
            <a:ext cx="2832249" cy="109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376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111670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124744"/>
            <a:ext cx="6001579" cy="646331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Ответственный за организацию и проведение МЭ </a:t>
            </a:r>
            <a:r>
              <a:rPr lang="ru-RU" b="1" dirty="0" err="1" smtClean="0">
                <a:solidFill>
                  <a:srgbClr val="002060"/>
                </a:solidFill>
              </a:rPr>
              <a:t>ВсОШ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 образовательной   организации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054771"/>
            <a:ext cx="7381315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ru-RU" sz="1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 </a:t>
            </a:r>
            <a:r>
              <a:rPr lang="ru-RU" sz="1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позднее чем за 10 календарных дней </a:t>
            </a:r>
            <a:r>
              <a:rPr lang="ru-RU" sz="1700" b="1" dirty="0">
                <a:latin typeface="Arial" pitchFamily="34" charset="0"/>
                <a:ea typeface="Tahoma" pitchFamily="34" charset="0"/>
                <a:cs typeface="Arial" pitchFamily="34" charset="0"/>
              </a:rPr>
              <a:t>до даты </a:t>
            </a:r>
            <a:r>
              <a:rPr lang="ru-RU" sz="17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проведения муниципального этапа Олимпиады родители (законные представители) подают в ОО </a:t>
            </a:r>
            <a:r>
              <a:rPr lang="ru-RU" sz="1700" b="1" dirty="0" smtClean="0">
                <a:solidFill>
                  <a:srgbClr val="C0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заявление о необходимости создания специальных условий и документы, подтверждающие необходимость их создания</a:t>
            </a:r>
            <a:r>
              <a:rPr lang="ru-RU" sz="17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(заключение психолого-медико-педагогической комиссии, справка об инвалидности)</a:t>
            </a:r>
            <a:endParaRPr lang="ru-RU" sz="1700" b="1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9218" name="Picture 2" descr="https://kcsonkalachinsk.ru/wp-content/uploads/2020/07/unna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77072"/>
            <a:ext cx="2256185" cy="250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376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27803" y="1124744"/>
            <a:ext cx="5976664" cy="3693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Информирование  уч</a:t>
            </a:r>
            <a:r>
              <a:rPr lang="ru-RU" b="1" i="1" dirty="0" smtClean="0">
                <a:solidFill>
                  <a:srgbClr val="002060"/>
                </a:solidFill>
              </a:rPr>
              <a:t>ас</a:t>
            </a:r>
            <a:r>
              <a:rPr lang="ru-RU" b="1" dirty="0" smtClean="0">
                <a:solidFill>
                  <a:srgbClr val="002060"/>
                </a:solidFill>
              </a:rPr>
              <a:t>тников олимпиады и их родителей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0067" y="260648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08795" y="1700808"/>
            <a:ext cx="672352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ru-RU" alt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позднее чем за 10 календарных дней до даты начала этапа олимпиады </a:t>
            </a:r>
            <a:r>
              <a:rPr lang="ru-RU" alt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</a:t>
            </a:r>
            <a:r>
              <a:rPr lang="ru-RU" altLang="ru-RU" sz="1600" b="1" dirty="0" smtClean="0"/>
              <a:t>педагогических работников, участников олимпиады </a:t>
            </a:r>
            <a:r>
              <a:rPr lang="ru-RU" altLang="ru-RU" sz="1600" b="1" dirty="0"/>
              <a:t>и их  родителей  об организации и проведении муниципального этапа Олимпиады через:</a:t>
            </a:r>
          </a:p>
          <a:p>
            <a:pPr marL="342900" indent="12700">
              <a:buFontTx/>
              <a:buChar char="-"/>
            </a:pPr>
            <a:r>
              <a:rPr lang="ru-RU" altLang="ru-RU" sz="1600" b="1" dirty="0" smtClean="0"/>
              <a:t> классные собрания, классные часы;</a:t>
            </a:r>
          </a:p>
          <a:p>
            <a:pPr marL="342900" indent="12700">
              <a:buFontTx/>
              <a:buChar char="-"/>
            </a:pPr>
            <a:r>
              <a:rPr lang="ru-RU" altLang="ru-RU" sz="1600" b="1" dirty="0" smtClean="0"/>
              <a:t> он-</a:t>
            </a:r>
            <a:r>
              <a:rPr lang="ru-RU" altLang="ru-RU" sz="1600" b="1" dirty="0" err="1" smtClean="0"/>
              <a:t>лайн</a:t>
            </a:r>
            <a:r>
              <a:rPr lang="ru-RU" altLang="ru-RU" sz="1600" b="1" dirty="0" smtClean="0"/>
              <a:t> родительские собрания;</a:t>
            </a:r>
          </a:p>
          <a:p>
            <a:pPr marL="342900" indent="12700">
              <a:buFontTx/>
              <a:buChar char="-"/>
            </a:pPr>
            <a:r>
              <a:rPr lang="ru-RU" altLang="ru-RU" sz="1600" b="1" dirty="0" smtClean="0"/>
              <a:t> информационные стены;</a:t>
            </a:r>
          </a:p>
          <a:p>
            <a:pPr marL="342900" indent="12700">
              <a:buFontTx/>
              <a:buChar char="-"/>
            </a:pPr>
            <a:r>
              <a:rPr lang="ru-RU" altLang="ru-RU" sz="1600" b="1" dirty="0" smtClean="0"/>
              <a:t> совещание при директоре (педсовет);</a:t>
            </a:r>
          </a:p>
          <a:p>
            <a:pPr marL="342900" indent="12700">
              <a:buFontTx/>
              <a:buChar char="-"/>
            </a:pPr>
            <a:r>
              <a:rPr lang="ru-RU" altLang="ru-RU" sz="1600" b="1" dirty="0" smtClean="0"/>
              <a:t> сайт </a:t>
            </a:r>
            <a:r>
              <a:rPr lang="ru-RU" altLang="ru-RU" sz="1600" b="1" dirty="0"/>
              <a:t>образовательной </a:t>
            </a:r>
            <a:r>
              <a:rPr lang="ru-RU" altLang="ru-RU" sz="1600" b="1" dirty="0" smtClean="0"/>
              <a:t>организации.</a:t>
            </a:r>
            <a:endParaRPr lang="ru-RU" alt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85578" y="4221088"/>
            <a:ext cx="60005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Сайт образовательной организации: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/>
              <a:t>Баннер </a:t>
            </a:r>
            <a:r>
              <a:rPr lang="ru-RU" sz="1600" b="1" dirty="0" smtClean="0"/>
              <a:t>«Всероссийская олимпиада школьников» с разделом «Муниципальный этап», </a:t>
            </a:r>
            <a:r>
              <a:rPr lang="ru-RU" sz="1600" b="1" dirty="0"/>
              <a:t>на котором </a:t>
            </a:r>
            <a:r>
              <a:rPr lang="ru-RU" sz="1600" b="1" dirty="0" smtClean="0"/>
              <a:t>должна </a:t>
            </a:r>
            <a:r>
              <a:rPr lang="ru-RU" sz="1600" b="1" dirty="0"/>
              <a:t>быть размещена информация:</a:t>
            </a:r>
          </a:p>
          <a:p>
            <a:pPr algn="just"/>
            <a:r>
              <a:rPr lang="ru-RU" sz="1600" b="1" dirty="0"/>
              <a:t>      - нормативные документы (федеральные, региональные, </a:t>
            </a:r>
            <a:r>
              <a:rPr lang="ru-RU" sz="1600" b="1" dirty="0" smtClean="0"/>
              <a:t>муниципальные, школьные);</a:t>
            </a:r>
            <a:endParaRPr lang="ru-RU" sz="1600" b="1" dirty="0"/>
          </a:p>
          <a:p>
            <a:pPr algn="just"/>
            <a:r>
              <a:rPr lang="ru-RU" sz="1600" b="1" dirty="0"/>
              <a:t>      - информация для </a:t>
            </a:r>
            <a:r>
              <a:rPr lang="ru-RU" sz="1600" b="1" dirty="0" smtClean="0"/>
              <a:t>участников олимпиады и </a:t>
            </a:r>
            <a:r>
              <a:rPr lang="ru-RU" sz="1600" b="1" dirty="0"/>
              <a:t>родителей;</a:t>
            </a:r>
          </a:p>
          <a:p>
            <a:pPr algn="just"/>
            <a:r>
              <a:rPr lang="ru-RU" sz="1600" b="1" dirty="0"/>
              <a:t>      - советы </a:t>
            </a:r>
            <a:r>
              <a:rPr lang="ru-RU" sz="1600" b="1" dirty="0" smtClean="0"/>
              <a:t>участникам олимпиады.</a:t>
            </a:r>
            <a:endParaRPr lang="ru-RU" sz="1600" dirty="0"/>
          </a:p>
        </p:txBody>
      </p:sp>
      <p:pic>
        <p:nvPicPr>
          <p:cNvPr id="10242" name="Picture 2" descr="https://avatars.mds.yandex.net/i?id=bdce05ddf602a617c10c51fec957af69-5886727-images-thumbs&amp;ref=rim&amp;n=33&amp;w=250&amp;h=2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324" y="2636912"/>
            <a:ext cx="1752286" cy="180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376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20067" y="260648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7571" y="1924383"/>
            <a:ext cx="7868898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700" b="1" dirty="0"/>
              <a:t>сопровождающие лица участников олимпиады могут присутствовать                        в месте проведения олимпиады 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специально отведенном месте </a:t>
            </a:r>
            <a:r>
              <a:rPr lang="ru-RU" sz="1700" b="1" dirty="0"/>
              <a:t>(р. I. п. 1.8);</a:t>
            </a:r>
            <a:endParaRPr lang="ru-RU" sz="1700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700" b="1" dirty="0" smtClean="0"/>
              <a:t>допуск </a:t>
            </a:r>
            <a:r>
              <a:rPr lang="ru-RU" sz="1700" b="1" dirty="0"/>
              <a:t>учителей (сопровождающее лицо), родителей и иных лиц                              к местам проведения практического тура по физической культуре, ОБЖ, технологии, иностранным языкам 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запрещён</a:t>
            </a:r>
            <a:r>
              <a:rPr lang="ru-RU" sz="1700" b="1" dirty="0"/>
              <a:t> (р. I. п. 1.9);</a:t>
            </a:r>
            <a:endParaRPr lang="ru-RU" sz="1700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700" b="1" dirty="0" smtClean="0"/>
              <a:t>фото </a:t>
            </a:r>
            <a:r>
              <a:rPr lang="ru-RU" sz="1700" b="1" dirty="0"/>
              <a:t>и видеосъёмка учителем (сопровождающим лицом), родителям или иным лицам во время проведения испытаний практического тура 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запрещена. </a:t>
            </a:r>
            <a:r>
              <a:rPr lang="ru-RU" sz="1700" b="1" dirty="0"/>
              <a:t>Сопровождающим </a:t>
            </a:r>
            <a:r>
              <a:rPr lang="ru-RU" sz="1700" b="1" dirty="0">
                <a:solidFill>
                  <a:srgbClr val="C00000"/>
                </a:solidFill>
              </a:rPr>
              <a:t>запрещено</a:t>
            </a:r>
            <a:r>
              <a:rPr lang="ru-RU" sz="1700" b="1" dirty="0"/>
              <a:t> вмешиваться в процесс выступления участников (р. I. п. 1.10);</a:t>
            </a:r>
            <a:endParaRPr lang="ru-RU" sz="1700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700" b="1" dirty="0" smtClean="0"/>
              <a:t>олимпиадную </a:t>
            </a:r>
            <a:r>
              <a:rPr lang="ru-RU" sz="1700" b="1" dirty="0"/>
              <a:t>работу 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оформить </a:t>
            </a:r>
            <a:r>
              <a:rPr lang="ru-RU" sz="1700" b="1" dirty="0"/>
              <a:t>ручками с чернилами синего или черного цвета. Работа выполненная карандашом не проверяется  </a:t>
            </a:r>
            <a:r>
              <a:rPr lang="ru-RU" sz="1700" b="1" dirty="0" smtClean="0"/>
              <a:t>                             (</a:t>
            </a:r>
            <a:r>
              <a:rPr lang="ru-RU" sz="1700" b="1" dirty="0"/>
              <a:t>р. III., п. 3.8);</a:t>
            </a:r>
            <a:endParaRPr lang="ru-RU" sz="1700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700" b="1" dirty="0" smtClean="0"/>
              <a:t>показ </a:t>
            </a:r>
            <a:r>
              <a:rPr lang="ru-RU" sz="1700" b="1" dirty="0"/>
              <a:t>олимпиадной работы осуществляется 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лично участнику </a:t>
            </a:r>
            <a:r>
              <a:rPr lang="ru-RU" sz="1700" b="1" dirty="0"/>
              <a:t>олимпиады, выполнившему данную работу. Присутствующим лицам, во время показа олимпиадных работ </a:t>
            </a:r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запрещено</a:t>
            </a:r>
            <a:r>
              <a:rPr lang="ru-RU" sz="1700" b="1" dirty="0"/>
              <a:t> выносить работы участников олимпиады из аудитории, выполнять её фото-и </a:t>
            </a:r>
            <a:r>
              <a:rPr lang="ru-RU" sz="1700" b="1" dirty="0" err="1"/>
              <a:t>видеофиксацию</a:t>
            </a:r>
            <a:r>
              <a:rPr lang="ru-RU" sz="1700" b="1" dirty="0"/>
              <a:t>, делать на олимпиадной работе какие-либо пометки (р. VIII. п. 8.5.).</a:t>
            </a:r>
            <a:endParaRPr lang="ru-RU" sz="17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96820" y="908720"/>
            <a:ext cx="7307628" cy="1015663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соответствии с организационно-технологической моделью </a:t>
            </a:r>
            <a:r>
              <a:rPr lang="ru-RU" sz="2000" b="1" dirty="0" smtClean="0">
                <a:solidFill>
                  <a:srgbClr val="002060"/>
                </a:solidFill>
              </a:rPr>
              <a:t>проведения МЭ </a:t>
            </a:r>
            <a:r>
              <a:rPr lang="ru-RU" sz="2000" b="1" dirty="0" err="1" smtClean="0">
                <a:solidFill>
                  <a:srgbClr val="002060"/>
                </a:solidFill>
              </a:rPr>
              <a:t>ВсОШ</a:t>
            </a:r>
            <a:r>
              <a:rPr lang="ru-RU" sz="2000" b="1" dirty="0" smtClean="0">
                <a:solidFill>
                  <a:srgbClr val="002060"/>
                </a:solidFill>
              </a:rPr>
              <a:t> в г. Чебоксары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 2023-2024 учебном году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58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39560" y="115515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764704"/>
            <a:ext cx="7416824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900" b="1" dirty="0" smtClean="0"/>
          </a:p>
          <a:p>
            <a:pPr>
              <a:defRPr/>
            </a:pPr>
            <a:endParaRPr lang="ru-RU" sz="1900" b="1" dirty="0"/>
          </a:p>
          <a:p>
            <a:pPr>
              <a:defRPr/>
            </a:pPr>
            <a:endParaRPr lang="ru-RU" sz="1900" b="1" dirty="0" smtClean="0"/>
          </a:p>
          <a:p>
            <a:pPr>
              <a:defRPr/>
            </a:pPr>
            <a:r>
              <a:rPr lang="ru-RU" sz="1900" b="1" dirty="0" smtClean="0"/>
              <a:t>- </a:t>
            </a:r>
            <a:r>
              <a:rPr lang="ru-RU" sz="1600" b="1" dirty="0"/>
              <a:t>п</a:t>
            </a:r>
            <a:r>
              <a:rPr lang="ru-RU" sz="1600" b="1" dirty="0" smtClean="0"/>
              <a:t>одготовить раздевалку;</a:t>
            </a:r>
          </a:p>
          <a:p>
            <a:pPr>
              <a:defRPr/>
            </a:pPr>
            <a:r>
              <a:rPr lang="ru-RU" sz="1600" b="1" dirty="0" smtClean="0"/>
              <a:t>- распределить учителей - организаторы в аудиториях;</a:t>
            </a:r>
          </a:p>
          <a:p>
            <a:pPr>
              <a:defRPr/>
            </a:pPr>
            <a:r>
              <a:rPr lang="ru-RU" sz="1600" b="1" dirty="0" smtClean="0"/>
              <a:t>- распределить </a:t>
            </a:r>
            <a:r>
              <a:rPr lang="ru-RU" sz="1600" b="1" dirty="0"/>
              <a:t>учителей </a:t>
            </a:r>
            <a:r>
              <a:rPr lang="ru-RU" sz="1600" b="1" dirty="0" smtClean="0"/>
              <a:t>- организаторы вне аудиториях;</a:t>
            </a:r>
          </a:p>
          <a:p>
            <a:pPr>
              <a:defRPr/>
            </a:pPr>
            <a:r>
              <a:rPr lang="ru-RU" sz="1600" b="1" dirty="0" smtClean="0"/>
              <a:t>- распределить учителей - дежурные на 1 этаже;</a:t>
            </a:r>
          </a:p>
          <a:p>
            <a:pPr algn="just">
              <a:defRPr/>
            </a:pPr>
            <a:r>
              <a:rPr lang="ru-RU" sz="1600" b="1" dirty="0" smtClean="0"/>
              <a:t>- распределить учителей 3-5 чел. на регистрацию участников олимпиады;</a:t>
            </a:r>
          </a:p>
          <a:p>
            <a:pPr>
              <a:defRPr/>
            </a:pPr>
            <a:r>
              <a:rPr lang="ru-RU" sz="1600" b="1" dirty="0" smtClean="0"/>
              <a:t>- определить места для регистрации на 2-3 этажах;</a:t>
            </a:r>
          </a:p>
          <a:p>
            <a:pPr>
              <a:defRPr/>
            </a:pPr>
            <a:r>
              <a:rPr lang="ru-RU" sz="1600" b="1" dirty="0" smtClean="0"/>
              <a:t>- определить аудитории для участников олимпиады;</a:t>
            </a:r>
          </a:p>
          <a:p>
            <a:pPr>
              <a:defRPr/>
            </a:pPr>
            <a:r>
              <a:rPr lang="ru-RU" sz="1600" b="1" dirty="0" smtClean="0"/>
              <a:t>- определить аудитории для членов жюри (3-5 кабинетов);</a:t>
            </a:r>
          </a:p>
          <a:p>
            <a:pPr algn="just">
              <a:defRPr/>
            </a:pPr>
            <a:r>
              <a:rPr lang="ru-RU" sz="1600" b="1" dirty="0" smtClean="0"/>
              <a:t>- определить штаб (кабинет информатики с 3-5 компьютерами);</a:t>
            </a:r>
          </a:p>
          <a:p>
            <a:pPr algn="just">
              <a:tabLst>
                <a:tab pos="177800" algn="l"/>
              </a:tabLst>
              <a:defRPr/>
            </a:pPr>
            <a:r>
              <a:rPr lang="ru-RU" sz="1600" b="1" dirty="0" smtClean="0"/>
              <a:t>- обеспечивает </a:t>
            </a:r>
            <a:r>
              <a:rPr lang="ru-RU" sz="1600" b="1" dirty="0"/>
              <a:t>создание специальных условий для участников </a:t>
            </a:r>
            <a:r>
              <a:rPr lang="ru-RU" sz="1600" b="1" dirty="0" smtClean="0"/>
              <a:t>МЭ </a:t>
            </a:r>
            <a:r>
              <a:rPr lang="ru-RU" sz="1600" b="1" dirty="0" err="1" smtClean="0"/>
              <a:t>ВсОШ</a:t>
            </a:r>
            <a:r>
              <a:rPr lang="ru-RU" sz="1600" b="1" dirty="0" smtClean="0"/>
              <a:t>                            </a:t>
            </a:r>
            <a:r>
              <a:rPr lang="ru-RU" sz="1600" b="1" dirty="0"/>
              <a:t>с ОВЗ и детей-инвалидов, учитывающих состояние их здоровья, </a:t>
            </a:r>
            <a:r>
              <a:rPr lang="ru-RU" sz="1600" b="1" dirty="0" smtClean="0"/>
              <a:t>особенности </a:t>
            </a:r>
            <a:r>
              <a:rPr lang="ru-RU" sz="1600" b="1" dirty="0"/>
              <a:t>психофизического </a:t>
            </a:r>
            <a:r>
              <a:rPr lang="ru-RU" sz="1600" b="1" dirty="0" smtClean="0"/>
              <a:t>развития;</a:t>
            </a:r>
          </a:p>
          <a:p>
            <a:pPr algn="just">
              <a:tabLst>
                <a:tab pos="177800" algn="l"/>
              </a:tabLst>
              <a:defRPr/>
            </a:pPr>
            <a:r>
              <a:rPr lang="ru-RU" sz="1600" b="1" dirty="0" smtClean="0"/>
              <a:t>- сформировать список граждан, для аккредитации в качестве общественных  наблюдателей для приказа Минобразования ЧР;</a:t>
            </a:r>
          </a:p>
          <a:p>
            <a:pPr algn="just">
              <a:defRPr/>
            </a:pPr>
            <a:r>
              <a:rPr lang="ru-RU" sz="1600" b="1" dirty="0" smtClean="0"/>
              <a:t>- определить аудиторию для инструктажа с учителями, кто будет на регистрации </a:t>
            </a:r>
            <a:r>
              <a:rPr lang="ru-RU" sz="1600" b="1" dirty="0">
                <a:solidFill>
                  <a:srgbClr val="FF0000"/>
                </a:solidFill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8:15 до 8:30 ч.)</a:t>
            </a:r>
          </a:p>
          <a:p>
            <a:pPr marL="88900" indent="-88900">
              <a:buFontTx/>
              <a:buChar char="-"/>
              <a:defRPr/>
            </a:pPr>
            <a:r>
              <a:rPr lang="ru-RU" sz="1600" b="1" dirty="0" smtClean="0"/>
              <a:t> определить аудиторию для инструктажа с организаторами в аудитории и вне аудитории </a:t>
            </a:r>
            <a:r>
              <a:rPr lang="ru-RU" sz="1600" b="1" dirty="0" smtClean="0">
                <a:solidFill>
                  <a:srgbClr val="FF0000"/>
                </a:solidFill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8:30 до 9:00 ч.)</a:t>
            </a:r>
          </a:p>
          <a:p>
            <a:pPr>
              <a:defRPr/>
            </a:pPr>
            <a:endParaRPr lang="ru-RU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endPara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endParaRPr lang="ru-RU" sz="2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Wingdings" pitchFamily="2" charset="2"/>
              <a:buChar char="v"/>
              <a:defRPr/>
            </a:pP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bject 3"/>
          <p:cNvSpPr/>
          <p:nvPr/>
        </p:nvSpPr>
        <p:spPr>
          <a:xfrm>
            <a:off x="2139560" y="829778"/>
            <a:ext cx="5669014" cy="642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Общеобразовательные организации,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algn="ctr"/>
            <a:r>
              <a:rPr lang="ru-RU" sz="1600" b="1" spc="-15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на базе которых проводится МЭ </a:t>
            </a:r>
            <a:r>
              <a:rPr lang="ru-RU" sz="1600" b="1" spc="-15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ВсОШ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9629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7980" y="188640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12994012"/>
              </p:ext>
            </p:extLst>
          </p:nvPr>
        </p:nvGraphicFramePr>
        <p:xfrm>
          <a:off x="1661699" y="1988840"/>
          <a:ext cx="7014757" cy="3200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07704" y="5275867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600" b="1" dirty="0" smtClean="0"/>
              <a:t>Работы участников олимпиады проверяются в день проведения олимпиады 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600" b="1" dirty="0" smtClean="0"/>
              <a:t>Работы участников олимпиады хранятся в </a:t>
            </a:r>
            <a:r>
              <a:rPr lang="ru-RU" sz="1600" b="1" dirty="0" err="1" smtClean="0"/>
              <a:t>ЦМиРО</a:t>
            </a:r>
            <a:endParaRPr lang="ru-RU" sz="1600" b="1" dirty="0"/>
          </a:p>
        </p:txBody>
      </p:sp>
      <p:sp>
        <p:nvSpPr>
          <p:cNvPr id="9" name="object 3"/>
          <p:cNvSpPr/>
          <p:nvPr/>
        </p:nvSpPr>
        <p:spPr>
          <a:xfrm>
            <a:off x="2139560" y="1124744"/>
            <a:ext cx="5669014" cy="6427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Общеобразовательные организации,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algn="ctr"/>
            <a:r>
              <a:rPr lang="ru-RU" sz="1600" b="1" spc="-15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на базе которых проводится МЭ </a:t>
            </a:r>
            <a:r>
              <a:rPr lang="ru-RU" sz="1600" b="1" spc="-15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ВсОШ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7980" y="188640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object 3"/>
          <p:cNvSpPr/>
          <p:nvPr/>
        </p:nvSpPr>
        <p:spPr>
          <a:xfrm>
            <a:off x="2139560" y="1124744"/>
            <a:ext cx="5669014" cy="642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Общеобразовательные организации,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algn="ctr"/>
            <a:r>
              <a:rPr lang="ru-RU" sz="1600" b="1" spc="-15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на базе которых проводится МЭ </a:t>
            </a:r>
            <a:r>
              <a:rPr lang="ru-RU" sz="1600" b="1" spc="-15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ВсОШ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3203848" y="2060848"/>
            <a:ext cx="3853581" cy="5040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Организатор в аудитории</a:t>
            </a:r>
          </a:p>
          <a:p>
            <a:r>
              <a:rPr lang="ru-RU" sz="1400" b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ru-RU" sz="140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              </a:t>
            </a:r>
            <a:endParaRPr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3866334"/>
            <a:ext cx="7265114" cy="3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проводит </a:t>
            </a:r>
            <a:r>
              <a:rPr lang="ru-RU" sz="1450" b="1" spc="-15" dirty="0" smtClean="0">
                <a:cs typeface="Arial"/>
              </a:rPr>
              <a:t>инструктаж  с участниками олимпиады</a:t>
            </a:r>
            <a:endParaRPr lang="ru-RU" sz="1450" b="1" dirty="0"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3247529"/>
            <a:ext cx="7704856" cy="761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получает  задания, беловики, черновики  </a:t>
            </a:r>
            <a:r>
              <a:rPr lang="ru-RU" sz="1450" b="1" spc="-15" dirty="0" smtClean="0">
                <a:cs typeface="Arial"/>
              </a:rPr>
              <a:t>от организатора </a:t>
            </a:r>
            <a:r>
              <a:rPr lang="ru-RU" sz="1450" b="1" spc="-15" dirty="0">
                <a:cs typeface="Arial"/>
              </a:rPr>
              <a:t>ответственного </a:t>
            </a:r>
            <a:r>
              <a:rPr lang="ru-RU" sz="1450" b="1" spc="-15" dirty="0" smtClean="0">
                <a:cs typeface="Arial"/>
              </a:rPr>
              <a:t>  за организацию </a:t>
            </a:r>
            <a:r>
              <a:rPr lang="ru-RU" sz="1450" b="1" spc="-15" dirty="0">
                <a:cs typeface="Arial"/>
              </a:rPr>
              <a:t>и проведение олимпиады в </a:t>
            </a:r>
            <a:r>
              <a:rPr lang="ru-RU" sz="1450" b="1" spc="-15" dirty="0" smtClean="0">
                <a:cs typeface="Arial"/>
              </a:rPr>
              <a:t>ОО и раздает их участнику олимпиады</a:t>
            </a:r>
            <a:endParaRPr lang="ru-RU" sz="1450" b="1" spc="-15" dirty="0">
              <a:cs typeface="Arial"/>
            </a:endParaRPr>
          </a:p>
          <a:p>
            <a:pPr marL="314325" indent="-285750">
              <a:lnSpc>
                <a:spcPct val="100000"/>
              </a:lnSpc>
              <a:buFont typeface="Wingdings" pitchFamily="2" charset="2"/>
              <a:buChar char="ü"/>
            </a:pPr>
            <a:endParaRPr lang="ru-RU" sz="1450" b="1" spc="-15" dirty="0" smtClean="0"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4365104"/>
            <a:ext cx="75752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контролирует   </a:t>
            </a:r>
            <a:r>
              <a:rPr lang="ru-RU" sz="145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ru-RU" sz="1450" b="1" spc="-15" dirty="0" smtClean="0">
                <a:cs typeface="Arial"/>
              </a:rPr>
              <a:t>соблюдение Порядка проведения олимпиады участниками олимпиады в аудитории</a:t>
            </a:r>
            <a:endParaRPr lang="ru-RU" sz="1450" b="1" dirty="0"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4892526"/>
            <a:ext cx="75752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принимает </a:t>
            </a:r>
            <a:r>
              <a:rPr lang="ru-RU" sz="145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</a:t>
            </a:r>
            <a:r>
              <a:rPr lang="ru-RU" sz="1450" b="1" spc="-15" dirty="0" smtClean="0">
                <a:cs typeface="Arial"/>
              </a:rPr>
              <a:t>от </a:t>
            </a:r>
            <a:r>
              <a:rPr lang="ru-RU" sz="145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ru-RU" sz="1450" b="1" spc="-15" dirty="0" smtClean="0">
                <a:cs typeface="Arial"/>
              </a:rPr>
              <a:t>участников олимпиады  карточки участника олимпиады (раскладывает их по параллелям), беловики, задания (если не нужны участникам олимпиады)</a:t>
            </a:r>
            <a:endParaRPr lang="ru-RU" sz="1450" b="1" dirty="0"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43486" y="5589240"/>
            <a:ext cx="759136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передает</a:t>
            </a:r>
            <a:r>
              <a:rPr lang="ru-RU" sz="145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 </a:t>
            </a:r>
            <a:r>
              <a:rPr lang="ru-RU" sz="1450" b="1" spc="-15" dirty="0" smtClean="0">
                <a:cs typeface="Arial"/>
              </a:rPr>
              <a:t>ответственному организатору за организацию </a:t>
            </a:r>
            <a:r>
              <a:rPr lang="ru-RU" sz="1450" b="1" spc="-15" dirty="0">
                <a:cs typeface="Arial"/>
              </a:rPr>
              <a:t>и проведение олимпиады в </a:t>
            </a:r>
            <a:r>
              <a:rPr lang="ru-RU" sz="1450" b="1" spc="-15" dirty="0" smtClean="0">
                <a:cs typeface="Arial"/>
              </a:rPr>
              <a:t>ОО карточки участника олимпиады, беловики</a:t>
            </a:r>
            <a:endParaRPr lang="ru-RU" sz="1450" b="1" dirty="0"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59632" y="2708920"/>
            <a:ext cx="770485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4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проходит инструктаж </a:t>
            </a:r>
            <a:r>
              <a:rPr lang="ru-RU" sz="1450" b="1" dirty="0" smtClean="0"/>
              <a:t>у ответственного организатора по </a:t>
            </a:r>
            <a:r>
              <a:rPr lang="ru-RU" sz="1450" b="1" dirty="0"/>
              <a:t>процедуре проведения </a:t>
            </a:r>
            <a:r>
              <a:rPr lang="ru-RU" sz="1450" b="1" dirty="0" smtClean="0"/>
              <a:t>олимпиады</a:t>
            </a:r>
            <a:endParaRPr lang="ru-RU" sz="1450" b="1" dirty="0"/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7980" y="188640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object 3"/>
          <p:cNvSpPr/>
          <p:nvPr/>
        </p:nvSpPr>
        <p:spPr>
          <a:xfrm>
            <a:off x="2139560" y="1124744"/>
            <a:ext cx="5669014" cy="642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Общеобразовательные организации,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algn="ctr"/>
            <a:r>
              <a:rPr lang="ru-RU" sz="1600" b="1" spc="-15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на базе которых проводится МЭ </a:t>
            </a:r>
            <a:r>
              <a:rPr lang="ru-RU" sz="1600" b="1" spc="-15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ВсОШ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918530" y="2204864"/>
            <a:ext cx="4171033" cy="5040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  </a:t>
            </a:r>
            <a:r>
              <a:rPr lang="ru-RU" sz="1600" b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Организатор вне аудитории</a:t>
            </a:r>
            <a:endParaRPr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76711" y="4797152"/>
            <a:ext cx="633514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контролирует </a:t>
            </a:r>
            <a:r>
              <a:rPr lang="ru-RU" sz="1450" b="1" spc="-15" dirty="0" smtClean="0">
                <a:cs typeface="Arial"/>
              </a:rPr>
              <a:t>соблюдение Порядка  проведения олимпиады </a:t>
            </a:r>
            <a:r>
              <a:rPr lang="ru-RU" sz="1450" b="1" spc="-15" dirty="0">
                <a:cs typeface="Arial"/>
              </a:rPr>
              <a:t>участниками </a:t>
            </a:r>
            <a:r>
              <a:rPr lang="ru-RU" sz="1450" b="1" spc="-15" dirty="0" smtClean="0">
                <a:cs typeface="Arial"/>
              </a:rPr>
              <a:t>   олимпиады вне  аудитории</a:t>
            </a:r>
            <a:endParaRPr lang="ru-RU" sz="1450" b="1" dirty="0"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06055" y="5431504"/>
            <a:ext cx="6048672" cy="3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заменяет организатора в аудитории</a:t>
            </a:r>
            <a:r>
              <a:rPr lang="ru-RU" sz="145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ru-RU" sz="1450" b="1" spc="-15" dirty="0" smtClean="0">
                <a:cs typeface="Arial"/>
              </a:rPr>
              <a:t> при необходимости</a:t>
            </a:r>
            <a:r>
              <a:rPr lang="ru-RU" sz="145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endParaRPr lang="ru-RU" sz="145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22426" y="5949280"/>
            <a:ext cx="63820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45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передает</a:t>
            </a:r>
            <a:r>
              <a:rPr lang="ru-RU" sz="145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ru-RU" sz="1450" b="1" spc="-15" dirty="0" smtClean="0">
                <a:cs typeface="Arial"/>
              </a:rPr>
              <a:t>дополнительные беловики и черновики организаторам                                    в аудитории </a:t>
            </a:r>
            <a:endParaRPr lang="ru-RU" sz="1450" b="1" dirty="0"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22426" y="2996952"/>
            <a:ext cx="595994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4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проходит инструктаж </a:t>
            </a:r>
            <a:r>
              <a:rPr lang="ru-RU" sz="1450" b="1" dirty="0" smtClean="0"/>
              <a:t>у ответственного организатора по </a:t>
            </a:r>
            <a:r>
              <a:rPr lang="ru-RU" sz="1450" b="1" dirty="0"/>
              <a:t>процедуре проведения </a:t>
            </a:r>
            <a:r>
              <a:rPr lang="ru-RU" sz="1450" b="1" dirty="0" smtClean="0"/>
              <a:t>олимпиады</a:t>
            </a:r>
            <a:endParaRPr lang="ru-RU" sz="145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97274" y="3667958"/>
            <a:ext cx="610242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4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помогает участникам </a:t>
            </a:r>
            <a:r>
              <a:rPr lang="ru-RU" sz="14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олимпиады </a:t>
            </a:r>
            <a:r>
              <a:rPr lang="ru-RU" sz="1450" b="1" dirty="0" smtClean="0"/>
              <a:t>ориентироваться </a:t>
            </a:r>
            <a:r>
              <a:rPr lang="ru-RU" sz="1450" b="1" dirty="0"/>
              <a:t>в </a:t>
            </a:r>
            <a:r>
              <a:rPr lang="ru-RU" sz="1450" b="1" dirty="0" smtClean="0"/>
              <a:t>ОО, </a:t>
            </a:r>
            <a:r>
              <a:rPr lang="ru-RU" sz="1450" b="1" dirty="0"/>
              <a:t>следит за соблюдением тишины и </a:t>
            </a:r>
            <a:r>
              <a:rPr lang="ru-RU" sz="1450" b="1" dirty="0" smtClean="0"/>
              <a:t>порядка</a:t>
            </a:r>
            <a:endParaRPr lang="ru-RU" sz="145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97274" y="4206567"/>
            <a:ext cx="640717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сопровождает участника </a:t>
            </a:r>
            <a:r>
              <a:rPr lang="ru-RU" sz="14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олимпиады </a:t>
            </a:r>
            <a:r>
              <a:rPr lang="ru-RU" sz="1450" b="1" dirty="0" smtClean="0"/>
              <a:t>при </a:t>
            </a:r>
            <a:r>
              <a:rPr lang="ru-RU" sz="1450" b="1" dirty="0"/>
              <a:t>выходе из аудитории во </a:t>
            </a:r>
            <a:r>
              <a:rPr lang="ru-RU" sz="1450" b="1" dirty="0" smtClean="0"/>
              <a:t>время олимпиады</a:t>
            </a:r>
            <a:endParaRPr lang="ru-RU" sz="1450" b="1" dirty="0"/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7744" y="115514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object 3"/>
          <p:cNvSpPr/>
          <p:nvPr/>
        </p:nvSpPr>
        <p:spPr>
          <a:xfrm>
            <a:off x="2509200" y="2060848"/>
            <a:ext cx="4509223" cy="432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b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</a:t>
            </a:r>
            <a:r>
              <a:rPr lang="ru-RU" sz="1600" b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Общественные наблюдатели</a:t>
            </a:r>
            <a:endParaRPr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1" y="2636912"/>
            <a:ext cx="7704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60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допускаются на олимпиаду  </a:t>
            </a:r>
            <a:r>
              <a:rPr lang="ru-RU" sz="1600" b="1" spc="-15" dirty="0" smtClean="0">
                <a:cs typeface="Arial"/>
              </a:rPr>
              <a:t>по приказу Министерства образования и молодежной политики Чувашской Республики на основании заявления от граждан или общественной организации на имя </a:t>
            </a:r>
            <a:r>
              <a:rPr lang="ru-RU" sz="1600" b="1" spc="-15" dirty="0">
                <a:cs typeface="Arial"/>
              </a:rPr>
              <a:t>образования и молодежной политики Чувашской </a:t>
            </a:r>
            <a:r>
              <a:rPr lang="ru-RU" sz="1600" b="1" spc="-15" dirty="0" smtClean="0">
                <a:cs typeface="Arial"/>
              </a:rPr>
              <a:t>Республики </a:t>
            </a:r>
            <a:r>
              <a:rPr lang="ru-RU" sz="1600" b="1" dirty="0" smtClean="0"/>
              <a:t>об участии в олимпиаде в качестве общественного наблюдателя</a:t>
            </a:r>
            <a:endParaRPr lang="ru-RU" sz="1600" b="1" spc="-1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929305" y="1124743"/>
            <a:ext cx="5669014" cy="642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Общеобразовательные организации,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algn="ctr"/>
            <a:r>
              <a:rPr lang="ru-RU" sz="1600" b="1" spc="-15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на базе которых проводится МЭ </a:t>
            </a:r>
            <a:r>
              <a:rPr lang="ru-RU" sz="1600" b="1" spc="-15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ВсОШ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3054" y="3881307"/>
            <a:ext cx="7721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 algn="just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60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контролируют</a:t>
            </a:r>
            <a:r>
              <a:rPr lang="ru-RU" sz="160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</a:t>
            </a:r>
            <a:r>
              <a:rPr lang="ru-RU" sz="1600" b="1" dirty="0"/>
              <a:t>соблюдение </a:t>
            </a:r>
            <a:r>
              <a:rPr lang="ru-RU" sz="1600" b="1" dirty="0" smtClean="0"/>
              <a:t>Порядка проведения олимпиады и апелляции, Требований РПМК по образовательному предмету </a:t>
            </a:r>
            <a:endParaRPr lang="ru-RU" sz="1600" b="1" spc="-1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8603" y="4469832"/>
            <a:ext cx="818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325" indent="-285750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600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оформляет Акт общественного наблюдения, </a:t>
            </a:r>
            <a:r>
              <a:rPr lang="ru-RU" sz="1600" b="1" spc="-15" dirty="0" smtClean="0">
                <a:cs typeface="Arial"/>
              </a:rPr>
              <a:t>который передается в оргкомитет </a:t>
            </a:r>
            <a:r>
              <a:rPr lang="ru-RU" sz="1600" b="1" spc="-15" dirty="0">
                <a:cs typeface="Arial"/>
              </a:rPr>
              <a:t>о</a:t>
            </a:r>
            <a:r>
              <a:rPr lang="ru-RU" sz="1600" b="1" spc="-15" dirty="0" smtClean="0">
                <a:cs typeface="Arial"/>
              </a:rPr>
              <a:t>лимпиады</a:t>
            </a:r>
            <a:endParaRPr lang="ru-RU" sz="1600" b="1" spc="-1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7744" y="115514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object 3"/>
          <p:cNvSpPr/>
          <p:nvPr/>
        </p:nvSpPr>
        <p:spPr>
          <a:xfrm>
            <a:off x="2509200" y="2060848"/>
            <a:ext cx="4509223" cy="432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b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 </a:t>
            </a:r>
            <a:r>
              <a:rPr lang="ru-RU" sz="1600" b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Общественные наблюдатели</a:t>
            </a:r>
            <a:endParaRPr sz="1600" dirty="0"/>
          </a:p>
        </p:txBody>
      </p:sp>
      <p:sp>
        <p:nvSpPr>
          <p:cNvPr id="6" name="object 3"/>
          <p:cNvSpPr/>
          <p:nvPr/>
        </p:nvSpPr>
        <p:spPr>
          <a:xfrm>
            <a:off x="1929305" y="1124743"/>
            <a:ext cx="5669014" cy="642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600" b="1" spc="-15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Общеобразовательные организации,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algn="ctr"/>
            <a:r>
              <a:rPr lang="ru-RU" sz="1600" b="1" spc="-15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на базе которых проводится МЭ </a:t>
            </a:r>
            <a:r>
              <a:rPr lang="ru-RU" sz="1600" b="1" spc="-15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ВсОШ</a:t>
            </a:r>
            <a:endParaRPr lang="ru-RU" sz="1600" b="1" spc="-15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2699794"/>
            <a:ext cx="770485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Образовательная </a:t>
            </a: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организация:</a:t>
            </a:r>
          </a:p>
          <a:p>
            <a:pPr algn="just"/>
            <a:r>
              <a:rPr lang="ru-RU" dirty="0" smtClean="0">
                <a:ln>
                  <a:solidFill>
                    <a:schemeClr val="tx1"/>
                  </a:solidFill>
                </a:ln>
              </a:rPr>
              <a:t>      1. </a:t>
            </a: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Предоставляет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 на 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>электронный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адрес: 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rdm@cmiro.ru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список 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>граждан для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приказа о назначении их в 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>качестве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 общественных наблюдателей на МЭ </a:t>
            </a:r>
            <a:r>
              <a:rPr lang="ru-RU" dirty="0" err="1" smtClean="0">
                <a:ln>
                  <a:solidFill>
                    <a:schemeClr val="tx1"/>
                  </a:solidFill>
                </a:ln>
              </a:rPr>
              <a:t>ВсОШ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 в 2023-2024 учебном году </a:t>
            </a:r>
            <a:r>
              <a:rPr lang="ru-RU" b="1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u="sng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до </a:t>
            </a:r>
            <a:r>
              <a:rPr lang="ru-RU" b="1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07.11.2023 </a:t>
            </a:r>
            <a:r>
              <a:rPr lang="ru-RU" u="sng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г. </a:t>
            </a:r>
            <a:r>
              <a:rPr lang="en-US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по форме:</a:t>
            </a:r>
          </a:p>
          <a:p>
            <a:pPr algn="just"/>
            <a:endParaRPr lang="ru-RU" dirty="0">
              <a:ln>
                <a:solidFill>
                  <a:schemeClr val="tx1"/>
                </a:solidFill>
              </a:ln>
            </a:endParaRPr>
          </a:p>
          <a:p>
            <a:pPr algn="just"/>
            <a:endParaRPr lang="ru-RU" sz="1600" dirty="0" smtClean="0">
              <a:ln>
                <a:solidFill>
                  <a:schemeClr val="tx1"/>
                </a:solidFill>
              </a:ln>
            </a:endParaRPr>
          </a:p>
          <a:p>
            <a:pPr algn="just"/>
            <a:endParaRPr lang="ru-RU" sz="1600" dirty="0">
              <a:ln>
                <a:solidFill>
                  <a:schemeClr val="tx1"/>
                </a:solidFill>
              </a:ln>
            </a:endParaRPr>
          </a:p>
          <a:p>
            <a:pPr algn="just"/>
            <a:endParaRPr lang="ru-RU" sz="1600" dirty="0" smtClean="0">
              <a:ln>
                <a:solidFill>
                  <a:schemeClr val="tx1"/>
                </a:solidFill>
              </a:ln>
            </a:endParaRPr>
          </a:p>
          <a:p>
            <a:pPr algn="just"/>
            <a:endParaRPr lang="ru-RU" sz="1400" dirty="0">
              <a:ln>
                <a:solidFill>
                  <a:schemeClr val="tx1"/>
                </a:solidFill>
              </a:ln>
            </a:endParaRPr>
          </a:p>
          <a:p>
            <a:pPr algn="just"/>
            <a:endParaRPr lang="ru-RU" sz="1400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510087"/>
              </p:ext>
            </p:extLst>
          </p:nvPr>
        </p:nvGraphicFramePr>
        <p:xfrm>
          <a:off x="1385764" y="4077072"/>
          <a:ext cx="7332988" cy="946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234"/>
                <a:gridCol w="2160240"/>
                <a:gridCol w="2775267"/>
                <a:gridCol w="1833247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Образовательная организация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Место работы, должность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Контактный телефон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385764" y="5206603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n>
                  <a:solidFill>
                    <a:schemeClr val="tx1"/>
                  </a:solidFill>
                </a:ln>
              </a:rPr>
              <a:t>2.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Проводит сбор заявлений от 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>граждан или общественных организаций об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участии в МЭ </a:t>
            </a:r>
            <a:r>
              <a:rPr lang="ru-RU" dirty="0" err="1" smtClean="0">
                <a:ln>
                  <a:solidFill>
                    <a:schemeClr val="tx1"/>
                  </a:solidFill>
                </a:ln>
              </a:rPr>
              <a:t>ВсОШ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 в 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>качестве общественного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наблюдателя, которые  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>хранятся 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в 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>общеобразовательной организации </a:t>
            </a:r>
          </a:p>
        </p:txBody>
      </p:sp>
    </p:spTree>
    <p:extLst>
      <p:ext uri="{BB962C8B-B14F-4D97-AF65-F5344CB8AC3E}">
        <p14:creationId xmlns:p14="http://schemas.microsoft.com/office/powerpoint/2010/main" val="4073023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4321" y="260648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1136157"/>
            <a:ext cx="5838165" cy="338554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lvl="1" indent="-457200" algn="ctr">
              <a:defRPr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проведении  </a:t>
            </a: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Олимпиады участники Олимпиады: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274565" y="1773922"/>
            <a:ext cx="1826107" cy="1077218"/>
            <a:chOff x="7993" y="1476011"/>
            <a:chExt cx="1826107" cy="93639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7993" y="1476011"/>
              <a:ext cx="1826107" cy="9363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53704" y="1521722"/>
              <a:ext cx="1734685" cy="844968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Участники олимпиады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ДОЛЖНЫ:</a:t>
              </a:r>
              <a:endParaRPr lang="ru-RU" sz="1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3286522" y="1773921"/>
            <a:ext cx="58326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-88900" algn="ju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соблюдать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1600" b="1" dirty="0">
                <a:latin typeface="+mn-lt"/>
              </a:rPr>
              <a:t>Порядок и требования, утвержденные организатором олимпиады </a:t>
            </a:r>
            <a:r>
              <a:rPr lang="ru-RU" sz="1600" b="1" dirty="0" smtClean="0">
                <a:latin typeface="+mn-lt"/>
              </a:rPr>
              <a:t> и РПМК по </a:t>
            </a:r>
            <a:r>
              <a:rPr lang="ru-RU" sz="1600" b="1" dirty="0">
                <a:latin typeface="+mn-lt"/>
              </a:rPr>
              <a:t>каждому общеобразовательному </a:t>
            </a:r>
            <a:r>
              <a:rPr lang="ru-RU" sz="1600" b="1" dirty="0" smtClean="0">
                <a:latin typeface="+mn-lt"/>
              </a:rPr>
              <a:t>предмету;</a:t>
            </a:r>
            <a:endParaRPr lang="ru-RU" sz="1600" b="1" dirty="0">
              <a:latin typeface="+mn-lt"/>
            </a:endParaRP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следовать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1600" b="1" dirty="0">
                <a:latin typeface="+mn-lt"/>
              </a:rPr>
              <a:t>указаниям </a:t>
            </a:r>
            <a:r>
              <a:rPr lang="ru-RU" sz="1600" b="1" dirty="0" smtClean="0">
                <a:latin typeface="+mn-lt"/>
              </a:rPr>
              <a:t>организатора в аудитории;</a:t>
            </a: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/>
              <a:t>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выполнять</a:t>
            </a:r>
            <a:r>
              <a:rPr lang="ru-RU" sz="1600" b="1" dirty="0" smtClean="0"/>
              <a:t> работу ручкой синей/черной пастой</a:t>
            </a:r>
            <a:endParaRPr lang="ru-RU" sz="1600" dirty="0">
              <a:latin typeface="+mn-lt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268513" y="3068960"/>
            <a:ext cx="1853228" cy="967496"/>
            <a:chOff x="0" y="338365"/>
            <a:chExt cx="1838531" cy="986996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338365"/>
              <a:ext cx="1838531" cy="98699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8181" y="386546"/>
              <a:ext cx="1742169" cy="890634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Участники олимпиады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МОГУТ:</a:t>
              </a:r>
              <a:endParaRPr lang="ru-RU" sz="1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170312" y="3137209"/>
            <a:ext cx="65849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выходить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/>
              <a:t>во время выполнения заданий из аудитории </a:t>
            </a:r>
            <a:r>
              <a:rPr lang="ru-RU" sz="1600" b="1" dirty="0" smtClean="0"/>
              <a:t>только                          </a:t>
            </a:r>
            <a:r>
              <a:rPr lang="ru-RU" sz="1600" b="1" dirty="0"/>
              <a:t>в сопровождении дежурного</a:t>
            </a:r>
            <a:r>
              <a:rPr lang="ru-RU" sz="1600" b="1" dirty="0">
                <a:solidFill>
                  <a:schemeClr val="bg1"/>
                </a:solidFill>
              </a:rPr>
              <a:t>,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этом запрещается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smtClean="0"/>
              <a:t>выносить;                          из </a:t>
            </a:r>
            <a:r>
              <a:rPr lang="ru-RU" sz="1600" b="1" dirty="0"/>
              <a:t>аудитории задания и бланки ответов.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266289" y="4206398"/>
            <a:ext cx="1865662" cy="1060090"/>
            <a:chOff x="0" y="338365"/>
            <a:chExt cx="1838531" cy="98699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0" y="338365"/>
              <a:ext cx="1838531" cy="98699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48181" y="386546"/>
              <a:ext cx="1742169" cy="890634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Участники олимпиады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ВПРАВЕ ИМЕТЬ:</a:t>
              </a:r>
              <a:endParaRPr lang="ru-RU" sz="1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3307482" y="4383742"/>
            <a:ext cx="5688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справочные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материалы, электронно-вычислительную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технику,</a:t>
            </a:r>
            <a:r>
              <a:rPr lang="ru-RU" sz="1600" b="1" dirty="0" smtClean="0">
                <a:solidFill>
                  <a:schemeClr val="bg1"/>
                </a:solidFill>
              </a:rPr>
              <a:t>, </a:t>
            </a:r>
            <a:r>
              <a:rPr lang="ru-RU" sz="1600" b="1" dirty="0"/>
              <a:t>разрешенную к использованию во время проведения </a:t>
            </a:r>
            <a:r>
              <a:rPr lang="ru-RU" sz="1600" b="1" dirty="0" smtClean="0"/>
              <a:t>Олимпиады</a:t>
            </a:r>
            <a:endParaRPr lang="ru-RU" sz="1600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1219022" y="5373216"/>
            <a:ext cx="1902719" cy="1078011"/>
            <a:chOff x="7993" y="1476011"/>
            <a:chExt cx="1826107" cy="93639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7993" y="1476011"/>
              <a:ext cx="1826107" cy="9363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53704" y="1521722"/>
              <a:ext cx="1734685" cy="844968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Участники олимпиады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НЕ ВПРАВЕ:</a:t>
              </a:r>
              <a:endParaRPr lang="ru-RU" sz="1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3235474" y="5425840"/>
            <a:ext cx="58326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общаться</a:t>
            </a:r>
            <a:r>
              <a:rPr lang="ru-RU" sz="1600" dirty="0" smtClean="0">
                <a:latin typeface="+mn-lt"/>
              </a:rPr>
              <a:t> </a:t>
            </a:r>
            <a:r>
              <a:rPr lang="ru-RU" sz="1600" b="1" dirty="0">
                <a:latin typeface="+mn-lt"/>
              </a:rPr>
              <a:t>друг с другом, свободно перемещаться по </a:t>
            </a:r>
            <a:r>
              <a:rPr lang="ru-RU" sz="1600" b="1" dirty="0" smtClean="0">
                <a:latin typeface="+mn-lt"/>
              </a:rPr>
              <a:t>аудитории</a:t>
            </a:r>
            <a:endParaRPr lang="ru-RU" sz="1600" b="1" dirty="0">
              <a:latin typeface="+mn-lt"/>
            </a:endParaRP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иметь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 себе и пользоваться </a:t>
            </a:r>
            <a:r>
              <a:rPr lang="ru-RU" sz="1600" b="1" dirty="0">
                <a:latin typeface="+mn-lt"/>
              </a:rPr>
              <a:t>мобильными телефонами и иными средствами </a:t>
            </a:r>
            <a:r>
              <a:rPr lang="ru-RU" sz="1600" b="1" dirty="0" smtClean="0">
                <a:latin typeface="+mn-lt"/>
              </a:rPr>
              <a:t>связи</a:t>
            </a:r>
            <a:endParaRPr lang="ru-RU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268586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30393869"/>
              </p:ext>
            </p:extLst>
          </p:nvPr>
        </p:nvGraphicFramePr>
        <p:xfrm>
          <a:off x="1763688" y="1628800"/>
          <a:ext cx="648744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979712" y="1136157"/>
            <a:ext cx="5838165" cy="338554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lvl="1" indent="-457200" algn="ctr">
              <a:defRPr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проведении  </a:t>
            </a: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Олимпиады участники Олимпиады:</a:t>
            </a:r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268586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1" y="1066052"/>
            <a:ext cx="772257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ru-RU" sz="1600" b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Специальное оборудование, рекомендованное для </a:t>
            </a:r>
            <a:r>
              <a:rPr lang="ru-RU" sz="16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проведения муниципального этапа </a:t>
            </a:r>
            <a:r>
              <a:rPr lang="ru-RU" sz="1600" b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 по общеобразовательным предметам</a:t>
            </a:r>
            <a:endParaRPr lang="ru-RU" sz="160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00" dirty="0"/>
              <a:t> 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Физика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- циркуль, транспортир, линейка, ластик и не программируемый калькулятор;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Химия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- периодическая система химических элементов Д.И. Менделеева, таблица растворимости, электрохимический ряд напряжений металлов и не программируемый калькулятор;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Астрономия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- карандаш, линейка, ластик, не программируемый калькулятор и справочная информация: основные физические и астрономические постоянные, данные о Солнце, данные о Земле, данные о Луне, физические характеристики Солнца и планет, характеристики орбит планет, характеристики некоторых спутников планет, формулы приближенного вычисления;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Иностранные языки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(английский язык, немецкий язык, французский язык) - колонки и компьютер или аудио-плеер для воспроизведения аудио файлов;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География -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карандаш, линейка;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Технология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- оргкомитет школьного этапа выбирает в каждой номинации один из вариантов заданий практического тура в соответствии с особенностями и технологическим оснащением школы</a:t>
            </a:r>
            <a:r>
              <a:rPr lang="ru-RU" sz="1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268586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1" y="980728"/>
            <a:ext cx="583816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indent="-457200" algn="ctr"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ПРЕДМЕТНОЕ ЖЮРИ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5277" y="1628800"/>
            <a:ext cx="74931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Ч</a:t>
            </a: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ленам </a:t>
            </a:r>
            <a:r>
              <a:rPr lang="ru-RU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жюри муниципального этапа олимпиады </a:t>
            </a: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запрещается: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копировать </a:t>
            </a:r>
            <a:r>
              <a:rPr lang="ru-RU" b="1" dirty="0"/>
              <a:t>и выносить выполненные олимпиадные работы из аудиторий, в которых они проверялись, </a:t>
            </a:r>
            <a:endParaRPr lang="ru-RU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комментировать </a:t>
            </a:r>
            <a:r>
              <a:rPr lang="ru-RU" b="1" dirty="0"/>
              <a:t>процесс проверки выполненных олимпиадных работ, </a:t>
            </a:r>
            <a:endParaRPr lang="ru-RU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разглашать </a:t>
            </a:r>
            <a:r>
              <a:rPr lang="ru-RU" b="1" dirty="0"/>
              <a:t>результаты проверки до публикации предварительных результатов олимпиад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69543" y="3694363"/>
            <a:ext cx="763720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00FF"/>
                </a:solidFill>
              </a:rPr>
              <a:t>В </a:t>
            </a:r>
            <a:r>
              <a:rPr lang="ru-RU" b="1" dirty="0">
                <a:solidFill>
                  <a:srgbClr val="0000FF"/>
                </a:solidFill>
              </a:rPr>
              <a:t>целях принятия мер по повышению объективности проверки олимпиадных работ </a:t>
            </a:r>
            <a:r>
              <a:rPr lang="ru-RU" b="1" dirty="0" smtClean="0">
                <a:solidFill>
                  <a:srgbClr val="0000FF"/>
                </a:solidFill>
              </a:rPr>
              <a:t>организатор олимпиады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выборочную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видеофиксацию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привлекает независимых членов жюри </a:t>
            </a:r>
            <a:r>
              <a:rPr lang="ru-RU" b="1" dirty="0"/>
              <a:t>из числа педагогических работников соседних муниципальных образований республики, научно-педагогических работников образовательных организаций высшего профессионального образования, аспирантов, ординаторов, победителей международных олимпиад школьников и победители и призёров заключительного этапа всероссийской олимпиады школьников по соответствующим образовательным предметам  (по согласованию</a:t>
            </a:r>
            <a:r>
              <a:rPr lang="ru-RU" b="1" dirty="0" smtClean="0"/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62224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268586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7904" y="908720"/>
            <a:ext cx="2548798" cy="3693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Подведение </a:t>
            </a:r>
            <a:r>
              <a:rPr lang="ru-RU" b="1" dirty="0" smtClean="0">
                <a:solidFill>
                  <a:srgbClr val="002060"/>
                </a:solidFill>
              </a:rPr>
              <a:t>итогов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5479" y="1286155"/>
            <a:ext cx="46736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CC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учащихся 7-8 классов</a:t>
            </a:r>
            <a:endParaRPr lang="ru-RU" sz="1600" dirty="0">
              <a:solidFill>
                <a:srgbClr val="CC00FF"/>
              </a:solidFill>
            </a:endParaRPr>
          </a:p>
        </p:txBody>
      </p:sp>
      <p:pic>
        <p:nvPicPr>
          <p:cNvPr id="12290" name="Picture 2" descr="https://gas-kvas.com/uploads/posts/2023-02/1676716319_gas-kvas-com-p-medal-risunok-detskii-4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7" t="-38" r="67802" b="38"/>
          <a:stretch/>
        </p:blipFill>
        <p:spPr bwMode="auto">
          <a:xfrm>
            <a:off x="1231461" y="1700808"/>
            <a:ext cx="67624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9712" y="1624709"/>
            <a:ext cx="66247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Победителями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муниципального этапа олимпиады могут быть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признаны 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участники при условии успешного выполнения ими заданий и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получении </a:t>
            </a:r>
            <a:r>
              <a:rPr lang="ru-RU" sz="20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не менее 75%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от максимального количества баллов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, определенных региональной предметно-методической комиссией по конкретному общеобразовательному предмету</a:t>
            </a:r>
            <a:endParaRPr lang="ru-RU" sz="1700" dirty="0"/>
          </a:p>
        </p:txBody>
      </p:sp>
      <p:pic>
        <p:nvPicPr>
          <p:cNvPr id="8" name="Picture 2" descr="https://gas-kvas.com/uploads/posts/2023-02/1676716319_gas-kvas-com-p-medal-risunok-detskii-4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9" r="30563"/>
          <a:stretch/>
        </p:blipFill>
        <p:spPr bwMode="auto">
          <a:xfrm>
            <a:off x="1259633" y="3258452"/>
            <a:ext cx="648072" cy="132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83669" y="4698695"/>
            <a:ext cx="71567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Квота на количество победителей и призеров </a:t>
            </a:r>
            <a:r>
              <a:rPr lang="ru-RU" sz="1600" b="1" dirty="0" smtClean="0">
                <a:ea typeface="Tahoma" pitchFamily="34" charset="0"/>
                <a:cs typeface="Tahoma" pitchFamily="34" charset="0"/>
              </a:rPr>
              <a:t>муниципального </a:t>
            </a:r>
            <a:r>
              <a:rPr lang="ru-RU" sz="1600" b="1" dirty="0">
                <a:ea typeface="Tahoma" pitchFamily="34" charset="0"/>
                <a:cs typeface="Tahoma" pitchFamily="34" charset="0"/>
              </a:rPr>
              <a:t>этапа олимпиады по каждому общеобразовательному предмету определяется оргкомитетом школьного  этапа Олимпиады совместно с членами предметного жюри и составляет 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не более </a:t>
            </a:r>
            <a:r>
              <a:rPr lang="ru-RU" sz="2000" b="1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30 </a:t>
            </a:r>
            <a:r>
              <a:rPr lang="ru-RU" sz="20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%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от общего количества участников </a:t>
            </a:r>
            <a:r>
              <a:rPr lang="ru-RU" sz="1600" b="1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олимпиады 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6007181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Количество победителей -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не более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3% 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от общего </a:t>
            </a:r>
            <a:r>
              <a:rPr lang="ru-RU" sz="1600" b="1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количества  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участников олимпиады по общеобразовательному предмету</a:t>
            </a:r>
            <a:endParaRPr lang="ru-RU" sz="1600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5" y="3258451"/>
            <a:ext cx="683275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Призерами </a:t>
            </a:r>
            <a:r>
              <a:rPr lang="ru-RU" sz="1700" b="1" dirty="0" smtClean="0">
                <a:ea typeface="Tahoma" pitchFamily="34" charset="0"/>
                <a:cs typeface="Tahoma" pitchFamily="34" charset="0"/>
              </a:rPr>
              <a:t>муниципального 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этапа олимпиады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признаются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 следующие  за победителем участники, набравшие баллы, составляющие </a:t>
            </a:r>
            <a:r>
              <a:rPr lang="ru-RU" sz="1700" b="1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50 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и более процентов от максимально возможных,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 определенных региональной предметно-методической комиссией по конкретному общеобразовательному предмет</a:t>
            </a:r>
            <a:endParaRPr lang="ru-RU" sz="1700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403648" y="4869160"/>
            <a:ext cx="0" cy="8640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445221" y="4869160"/>
            <a:ext cx="0" cy="8640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268586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7904" y="908720"/>
            <a:ext cx="2548798" cy="3693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Подведение </a:t>
            </a:r>
            <a:r>
              <a:rPr lang="ru-RU" b="1" dirty="0" smtClean="0">
                <a:solidFill>
                  <a:srgbClr val="002060"/>
                </a:solidFill>
              </a:rPr>
              <a:t>итогов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5479" y="1286155"/>
            <a:ext cx="46736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CC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учащихся 9-11 классов</a:t>
            </a:r>
            <a:endParaRPr lang="ru-RU" sz="1600" dirty="0">
              <a:solidFill>
                <a:srgbClr val="CC00FF"/>
              </a:solidFill>
            </a:endParaRPr>
          </a:p>
        </p:txBody>
      </p:sp>
      <p:pic>
        <p:nvPicPr>
          <p:cNvPr id="12290" name="Picture 2" descr="https://gas-kvas.com/uploads/posts/2023-02/1676716319_gas-kvas-com-p-medal-risunok-detskii-4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7" t="-38" r="67802" b="38"/>
          <a:stretch/>
        </p:blipFill>
        <p:spPr bwMode="auto">
          <a:xfrm>
            <a:off x="1231461" y="1700808"/>
            <a:ext cx="67624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9712" y="1624709"/>
            <a:ext cx="66247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Победителями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муниципального этапа олимпиады могут быть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признаны 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участники при условии успешного выполнения ими заданий и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получении </a:t>
            </a:r>
            <a:r>
              <a:rPr lang="ru-RU" sz="20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не менее </a:t>
            </a:r>
            <a:r>
              <a:rPr lang="ru-RU" sz="2000" b="1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80%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от максимального количества баллов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, определенных региональной предметно-методической комиссией по конкретному общеобразовательному предмету</a:t>
            </a:r>
            <a:endParaRPr lang="ru-RU" sz="1700" dirty="0"/>
          </a:p>
        </p:txBody>
      </p:sp>
      <p:pic>
        <p:nvPicPr>
          <p:cNvPr id="8" name="Picture 2" descr="https://gas-kvas.com/uploads/posts/2023-02/1676716319_gas-kvas-com-p-medal-risunok-detskii-4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9" r="30563"/>
          <a:stretch/>
        </p:blipFill>
        <p:spPr bwMode="auto">
          <a:xfrm>
            <a:off x="1259633" y="3258452"/>
            <a:ext cx="648072" cy="132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83669" y="4698695"/>
            <a:ext cx="71567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Квота на количество победителей и призеров </a:t>
            </a:r>
            <a:r>
              <a:rPr lang="ru-RU" sz="1600" b="1" dirty="0" smtClean="0">
                <a:ea typeface="Tahoma" pitchFamily="34" charset="0"/>
                <a:cs typeface="Tahoma" pitchFamily="34" charset="0"/>
              </a:rPr>
              <a:t>муниципального </a:t>
            </a:r>
            <a:r>
              <a:rPr lang="ru-RU" sz="1600" b="1" dirty="0">
                <a:ea typeface="Tahoma" pitchFamily="34" charset="0"/>
                <a:cs typeface="Tahoma" pitchFamily="34" charset="0"/>
              </a:rPr>
              <a:t>этапа олимпиады по каждому общеобразовательному предмету определяется оргкомитетом школьного  этапа Олимпиады совместно с членами предметного жюри и составляет 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не более </a:t>
            </a:r>
            <a:r>
              <a:rPr lang="ru-RU" sz="2000" b="1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25 </a:t>
            </a:r>
            <a:r>
              <a:rPr lang="ru-RU" sz="20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%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от общего количества участников </a:t>
            </a:r>
            <a:r>
              <a:rPr lang="ru-RU" sz="1600" b="1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олимпиады 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6007181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Количество победителей -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не более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3% 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от общего </a:t>
            </a:r>
            <a:r>
              <a:rPr lang="ru-RU" sz="1600" b="1" dirty="0" smtClean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количества  </a:t>
            </a:r>
            <a:r>
              <a:rPr lang="ru-RU" sz="1600" b="1" dirty="0">
                <a:solidFill>
                  <a:srgbClr val="0000FF"/>
                </a:solidFill>
                <a:ea typeface="Tahoma" pitchFamily="34" charset="0"/>
                <a:cs typeface="Tahoma" pitchFamily="34" charset="0"/>
              </a:rPr>
              <a:t>участников олимпиады по общеобразовательному предмету</a:t>
            </a:r>
            <a:endParaRPr lang="ru-RU" sz="1600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5" y="3258451"/>
            <a:ext cx="683275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Призерами </a:t>
            </a:r>
            <a:r>
              <a:rPr lang="ru-RU" sz="1700" b="1" dirty="0" smtClean="0">
                <a:ea typeface="Tahoma" pitchFamily="34" charset="0"/>
                <a:cs typeface="Tahoma" pitchFamily="34" charset="0"/>
              </a:rPr>
              <a:t>муниципального 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этапа олимпиады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признаются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 следующие  за победителем участники, набравшие баллы, составляющие </a:t>
            </a:r>
            <a:r>
              <a:rPr lang="ru-RU" sz="1700" b="1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50  </a:t>
            </a:r>
            <a:r>
              <a:rPr lang="ru-RU" sz="1700" b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и более процентов от максимально возможных,</a:t>
            </a:r>
            <a:r>
              <a:rPr lang="ru-RU" sz="1700" b="1" dirty="0">
                <a:ea typeface="Tahoma" pitchFamily="34" charset="0"/>
                <a:cs typeface="Tahoma" pitchFamily="34" charset="0"/>
              </a:rPr>
              <a:t> определенных региональной предметно-методической комиссией по конкретному общеобразовательному предмет</a:t>
            </a:r>
            <a:endParaRPr lang="ru-RU" sz="1700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403648" y="4869160"/>
            <a:ext cx="0" cy="8640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445221" y="4869160"/>
            <a:ext cx="0" cy="8640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6668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2063" y="188640"/>
            <a:ext cx="4992136" cy="461666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54777282"/>
              </p:ext>
            </p:extLst>
          </p:nvPr>
        </p:nvGraphicFramePr>
        <p:xfrm>
          <a:off x="1403648" y="764704"/>
          <a:ext cx="7359961" cy="292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228184" y="4005064"/>
            <a:ext cx="2790032" cy="21602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Любые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отступления </a:t>
            </a:r>
            <a:endParaRPr lang="ru-RU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от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установленных требований к процедуре проведения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, которые могли оказать существенное негативное влияние на качество выполнения олимпиадных работ обучающимися</a:t>
            </a:r>
            <a:endParaRPr lang="ru-RU" sz="1400" dirty="0"/>
          </a:p>
        </p:txBody>
      </p:sp>
      <p:sp>
        <p:nvSpPr>
          <p:cNvPr id="7" name="Стрелка влево 6"/>
          <p:cNvSpPr/>
          <p:nvPr/>
        </p:nvSpPr>
        <p:spPr>
          <a:xfrm rot="10800000" flipH="1">
            <a:off x="5580112" y="4797152"/>
            <a:ext cx="516346" cy="431509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Скругленный прямоугольник 7"/>
          <p:cNvSpPr/>
          <p:nvPr/>
        </p:nvSpPr>
        <p:spPr>
          <a:xfrm>
            <a:off x="1331640" y="4221088"/>
            <a:ext cx="4098236" cy="223224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56452" y="4235110"/>
            <a:ext cx="39076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ru-RU" sz="1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создаётся комиссия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в составе не </a:t>
            </a:r>
            <a:endParaRPr lang="ru-RU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менее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3-х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человек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и организуется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проведение служебного расследования;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оформляется протокол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 которым </a:t>
            </a:r>
            <a:endParaRPr lang="ru-RU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должен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быть ознакомлен участник олимпиады,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(согласие/несогласие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участника Олимпиады с результатами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расследования)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70479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980728"/>
            <a:ext cx="5292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АПЕЛЛЯЦИЯ</a:t>
            </a:r>
            <a:endParaRPr lang="ru-RU" sz="2800" b="1" dirty="0">
              <a:ln w="1270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59632" y="2464419"/>
            <a:ext cx="2592288" cy="390094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v"/>
            </a:pPr>
            <a:endParaRPr lang="ru-RU" sz="2000" dirty="0"/>
          </a:p>
        </p:txBody>
      </p:sp>
      <p:sp>
        <p:nvSpPr>
          <p:cNvPr id="10" name="Стрелка вниз 9"/>
          <p:cNvSpPr/>
          <p:nvPr/>
        </p:nvSpPr>
        <p:spPr>
          <a:xfrm rot="2751542">
            <a:off x="1808304" y="1940174"/>
            <a:ext cx="524657" cy="50405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11760" y="1649150"/>
            <a:ext cx="4680520" cy="41169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Рассмотрение апелляции 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65912" y="2553343"/>
            <a:ext cx="2898576" cy="381201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v"/>
            </a:pPr>
            <a:endParaRPr lang="ru-RU" sz="20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95936" y="2817451"/>
            <a:ext cx="1944216" cy="170374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v"/>
            </a:pPr>
            <a:r>
              <a:rPr lang="ru-RU" sz="15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Заявление </a:t>
            </a:r>
          </a:p>
          <a:p>
            <a:pPr algn="ctr"/>
            <a:r>
              <a:rPr lang="ru-RU" sz="15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 рассмотрении апелляции </a:t>
            </a:r>
            <a:endParaRPr lang="ru-RU" sz="15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500" b="1" dirty="0" smtClean="0">
                <a:solidFill>
                  <a:srgbClr val="1204C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без </a:t>
            </a:r>
            <a:r>
              <a:rPr lang="ru-RU" sz="1500" b="1" dirty="0">
                <a:solidFill>
                  <a:srgbClr val="1204C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участия </a:t>
            </a:r>
            <a:r>
              <a:rPr lang="ru-RU" sz="1500" b="1" dirty="0" smtClean="0">
                <a:solidFill>
                  <a:srgbClr val="1204C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участника </a:t>
            </a:r>
            <a:r>
              <a:rPr lang="ru-RU" sz="1500" b="1" dirty="0">
                <a:solidFill>
                  <a:srgbClr val="1204C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endParaRPr lang="ru-RU" sz="1500" dirty="0">
              <a:solidFill>
                <a:srgbClr val="1204C6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65912" y="2701059"/>
            <a:ext cx="277789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ru-RU" sz="1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случае неявки без объяснения причин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участника, не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просившего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 рассмотрении апелляции без его участия, на процедуру очного рассмотрения апелляции заявление на апелляцию считается недействительным и </a:t>
            </a:r>
            <a:r>
              <a:rPr lang="ru-RU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рассмотрение апелляции по существу не проводится</a:t>
            </a:r>
            <a:endParaRPr lang="ru-RU" sz="1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31640" y="2610487"/>
            <a:ext cx="223224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ru-RU" sz="1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случае неявки по уважительным причинам </a:t>
            </a:r>
            <a:endParaRPr lang="ru-RU" sz="1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болезни или иных обстоятельств), подтвержденных документально, участника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не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просившего о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рассмотрении </a:t>
            </a:r>
            <a:r>
              <a:rPr lang="ru-RU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апелляции без его участия, </a:t>
            </a:r>
            <a:r>
              <a:rPr lang="ru-RU" sz="1400" b="1" dirty="0">
                <a:solidFill>
                  <a:srgbClr val="1204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рассмотрение апелляции </a:t>
            </a:r>
            <a:endParaRPr lang="ru-RU" sz="1400" b="1" dirty="0" smtClean="0">
              <a:solidFill>
                <a:srgbClr val="1204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1204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1400" b="1" dirty="0">
                <a:solidFill>
                  <a:srgbClr val="1204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существу проводится </a:t>
            </a:r>
            <a:endParaRPr lang="ru-RU" sz="1400" b="1" dirty="0" smtClean="0">
              <a:solidFill>
                <a:srgbClr val="1204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1204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без </a:t>
            </a:r>
            <a:r>
              <a:rPr lang="ru-RU" sz="1400" b="1" dirty="0">
                <a:solidFill>
                  <a:srgbClr val="1204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его участия</a:t>
            </a:r>
            <a:endParaRPr lang="ru-RU" sz="1400" dirty="0">
              <a:solidFill>
                <a:srgbClr val="1204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4571999" y="2134032"/>
            <a:ext cx="524657" cy="50405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8588960">
            <a:off x="7191511" y="1968564"/>
            <a:ext cx="524657" cy="50405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91960" y="115514"/>
            <a:ext cx="4992136" cy="461666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42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299825" y="2134102"/>
            <a:ext cx="1984269" cy="202713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/>
              <a:t>отклонить </a:t>
            </a:r>
            <a:r>
              <a:rPr lang="ru-RU" b="1" dirty="0"/>
              <a:t>апелляцию, сохранив количество баллов</a:t>
            </a:r>
          </a:p>
        </p:txBody>
      </p:sp>
      <p:sp>
        <p:nvSpPr>
          <p:cNvPr id="10" name="Стрелка вниз 9"/>
          <p:cNvSpPr/>
          <p:nvPr/>
        </p:nvSpPr>
        <p:spPr>
          <a:xfrm rot="2751542">
            <a:off x="1815888" y="1389046"/>
            <a:ext cx="524657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67742" y="867244"/>
            <a:ext cx="4680520" cy="41169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Апелляционная комиссия </a:t>
            </a:r>
            <a:endParaRPr lang="ru-RU" sz="2000" dirty="0"/>
          </a:p>
        </p:txBody>
      </p:sp>
      <p:sp>
        <p:nvSpPr>
          <p:cNvPr id="24" name="Стрелка вниз 23"/>
          <p:cNvSpPr/>
          <p:nvPr/>
        </p:nvSpPr>
        <p:spPr>
          <a:xfrm>
            <a:off x="4345673" y="1427517"/>
            <a:ext cx="524657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8588960">
            <a:off x="6870617" y="1362610"/>
            <a:ext cx="524657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291960" y="115514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8380" y="2134102"/>
            <a:ext cx="2232249" cy="202713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/>
              <a:t>удовлетворить</a:t>
            </a:r>
          </a:p>
          <a:p>
            <a:pPr algn="ctr"/>
            <a:r>
              <a:rPr lang="ru-RU" b="1" dirty="0" smtClean="0"/>
              <a:t>апелляцию</a:t>
            </a:r>
            <a:r>
              <a:rPr lang="ru-RU" b="1" dirty="0"/>
              <a:t>, </a:t>
            </a:r>
            <a:r>
              <a:rPr lang="ru-RU" b="1" dirty="0" smtClean="0"/>
              <a:t>с понижением количество </a:t>
            </a:r>
            <a:r>
              <a:rPr lang="ru-RU" b="1" dirty="0"/>
              <a:t>баллов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491878" y="2132856"/>
            <a:ext cx="2232249" cy="202713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ru-RU" b="1" dirty="0"/>
              <a:t>удовлетворить апелляцию с повышением количества баллов</a:t>
            </a:r>
          </a:p>
        </p:txBody>
      </p:sp>
      <p:sp>
        <p:nvSpPr>
          <p:cNvPr id="3" name="AutoShape 2" descr="https://skitu.ru/wp-content/uploads/2020/11/4645292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59902" y="4387171"/>
            <a:ext cx="723257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b="1" dirty="0" smtClean="0"/>
              <a:t>       Апелляционная </a:t>
            </a:r>
            <a:r>
              <a:rPr lang="ru-RU" b="1" dirty="0"/>
              <a:t>комиссия </a:t>
            </a:r>
            <a:r>
              <a:rPr lang="ru-RU" sz="2000" b="1" dirty="0">
                <a:solidFill>
                  <a:srgbClr val="C00000"/>
                </a:solidFill>
              </a:rPr>
              <a:t>не рассматривает </a:t>
            </a:r>
            <a:r>
              <a:rPr lang="ru-RU" b="1" dirty="0"/>
              <a:t>апелляции по вопросам содержания и структуры олимпиадных заданий, критериев и методики оценивания их выполнения. </a:t>
            </a:r>
            <a:endParaRPr lang="ru-RU" b="1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 dirty="0"/>
              <a:t> </a:t>
            </a:r>
            <a:r>
              <a:rPr lang="ru-RU" b="1" dirty="0" smtClean="0"/>
              <a:t>      Черновики </a:t>
            </a:r>
            <a:r>
              <a:rPr lang="ru-RU" b="1" dirty="0"/>
              <a:t>при проведении апелляции не рассматриваются. </a:t>
            </a:r>
            <a:r>
              <a:rPr lang="ru-RU" b="1" dirty="0" smtClean="0"/>
              <a:t>   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 dirty="0"/>
              <a:t> </a:t>
            </a:r>
            <a:r>
              <a:rPr lang="ru-RU" b="1" dirty="0" smtClean="0"/>
              <a:t>      На </a:t>
            </a:r>
            <a:r>
              <a:rPr lang="ru-RU" b="1" dirty="0"/>
              <a:t>заседании апелляционной комиссии рассматривается оценивание только тех заданий, которые указаны в апелляции. </a:t>
            </a:r>
          </a:p>
        </p:txBody>
      </p:sp>
      <p:sp>
        <p:nvSpPr>
          <p:cNvPr id="5" name="AutoShape 4" descr="https://slavlnr.su/uploads/posts/2019-12/1577450119_bec7742d3e92f073ea88d5d45920fa86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catherineasquithgallery.com/uploads/posts/2021-02/1613636145_117-p-fon-dlya-prezentatsii-sobranie-1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catherineasquithgallery.com/uploads/posts/2021-02/1613636145_117-p-fon-dlya-prezentatsii-sobranie-12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https://soc.volganet.ru/upload/iblock/7a7/KRUGLYY-STOL-NA-25.11.202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C:\Users\пк\Desktop\KRUGLYY-STOL-NA-25.11.2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744" y="33006"/>
            <a:ext cx="1419567" cy="12187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s://st.depositphotos.com/3296851/4660/i/950/depositphotos_46605707-stock-photo-exclamation-mark-isolat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36" y="4387171"/>
            <a:ext cx="434826" cy="150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358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9560" y="115515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1960" y="115514"/>
            <a:ext cx="4992136" cy="461666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05309913"/>
              </p:ext>
            </p:extLst>
          </p:nvPr>
        </p:nvGraphicFramePr>
        <p:xfrm>
          <a:off x="1475656" y="1575376"/>
          <a:ext cx="748883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272231" y="1206044"/>
            <a:ext cx="5109412" cy="3693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Информация по подведению итогов олимпиады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3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33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9560" y="115515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1960" y="115514"/>
            <a:ext cx="4992136" cy="46166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1052736"/>
            <a:ext cx="7272288" cy="769441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spc="50" dirty="0" smtClean="0">
                <a:ln w="11430"/>
                <a:solidFill>
                  <a:srgbClr val="002060"/>
                </a:solidFill>
                <a:latin typeface="+mn-lt"/>
              </a:rPr>
              <a:t>График приема заявлений апелляцию на МЭ </a:t>
            </a:r>
            <a:r>
              <a:rPr lang="ru-RU" sz="2200" b="1" spc="50" dirty="0" err="1" smtClean="0">
                <a:ln w="11430"/>
                <a:solidFill>
                  <a:srgbClr val="002060"/>
                </a:solidFill>
                <a:latin typeface="+mn-lt"/>
              </a:rPr>
              <a:t>ВсОШ</a:t>
            </a:r>
            <a:r>
              <a:rPr lang="ru-RU" sz="2200" b="1" spc="50" dirty="0" smtClean="0">
                <a:ln w="11430"/>
                <a:solidFill>
                  <a:srgbClr val="002060"/>
                </a:solidFill>
                <a:latin typeface="+mn-lt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spc="50" dirty="0" smtClean="0">
                <a:ln w="11430"/>
                <a:solidFill>
                  <a:srgbClr val="002060"/>
                </a:solidFill>
                <a:latin typeface="+mn-lt"/>
              </a:rPr>
              <a:t>в 2023-20234учебном году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666319678"/>
              </p:ext>
            </p:extLst>
          </p:nvPr>
        </p:nvGraphicFramePr>
        <p:xfrm>
          <a:off x="1403648" y="2780928"/>
          <a:ext cx="6624737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259632" y="2204864"/>
            <a:ext cx="726442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77800" algn="l"/>
                <a:tab pos="355600" algn="l"/>
              </a:tabLst>
            </a:pPr>
            <a:r>
              <a:rPr lang="ru-RU" sz="2000" b="1" dirty="0" smtClean="0">
                <a:solidFill>
                  <a:srgbClr val="0000FF"/>
                </a:solidFill>
              </a:rPr>
              <a:t>Заявления </a:t>
            </a:r>
            <a:r>
              <a:rPr lang="ru-RU" sz="2000" b="1" dirty="0">
                <a:solidFill>
                  <a:srgbClr val="0000FF"/>
                </a:solidFill>
              </a:rPr>
              <a:t>на </a:t>
            </a:r>
            <a:r>
              <a:rPr lang="ru-RU" sz="2000" b="1" dirty="0" smtClean="0">
                <a:solidFill>
                  <a:srgbClr val="0000FF"/>
                </a:solidFill>
              </a:rPr>
              <a:t>апелляцию подаются в </a:t>
            </a:r>
            <a:r>
              <a:rPr lang="ru-RU" sz="2000" b="1" dirty="0" err="1" smtClean="0">
                <a:solidFill>
                  <a:srgbClr val="0000FF"/>
                </a:solidFill>
              </a:rPr>
              <a:t>ЦМиРО</a:t>
            </a:r>
            <a:r>
              <a:rPr lang="ru-RU" sz="2000" b="1" dirty="0" smtClean="0">
                <a:solidFill>
                  <a:srgbClr val="0000FF"/>
                </a:solidFill>
              </a:rPr>
              <a:t> </a:t>
            </a:r>
          </a:p>
          <a:p>
            <a:pPr algn="ctr">
              <a:tabLst>
                <a:tab pos="177800" algn="l"/>
                <a:tab pos="355600" algn="l"/>
              </a:tabLst>
            </a:pPr>
            <a:r>
              <a:rPr lang="ru-RU" sz="2000" b="1" dirty="0" smtClean="0">
                <a:solidFill>
                  <a:srgbClr val="0000FF"/>
                </a:solidFill>
              </a:rPr>
              <a:t>(</a:t>
            </a:r>
            <a:r>
              <a:rPr lang="ru-RU" sz="2000" b="1" dirty="0" err="1" smtClean="0">
                <a:solidFill>
                  <a:srgbClr val="0000FF"/>
                </a:solidFill>
              </a:rPr>
              <a:t>Эгерский</a:t>
            </a:r>
            <a:r>
              <a:rPr lang="ru-RU" sz="2000" b="1" dirty="0" smtClean="0">
                <a:solidFill>
                  <a:srgbClr val="0000FF"/>
                </a:solidFill>
              </a:rPr>
              <a:t> бульвар, д.49, </a:t>
            </a:r>
            <a:r>
              <a:rPr lang="ru-RU" sz="2000" b="1" dirty="0" err="1" smtClean="0">
                <a:solidFill>
                  <a:srgbClr val="0000FF"/>
                </a:solidFill>
              </a:rPr>
              <a:t>каб</a:t>
            </a:r>
            <a:r>
              <a:rPr lang="ru-RU" sz="2000" b="1" dirty="0" smtClean="0">
                <a:solidFill>
                  <a:srgbClr val="0000FF"/>
                </a:solidFill>
              </a:rPr>
              <a:t>. 6)</a:t>
            </a:r>
          </a:p>
          <a:p>
            <a:pPr algn="ctr">
              <a:tabLst>
                <a:tab pos="177800" algn="l"/>
                <a:tab pos="355600" algn="l"/>
              </a:tabLst>
            </a:pP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11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74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2063" y="188640"/>
            <a:ext cx="4992136" cy="461666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ПОРЯДОК ПРОВЕДЕНИЯ МЭ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ВсОШ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1941270" cy="14853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13363" y="1134185"/>
            <a:ext cx="86823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ru-RU" sz="1350" b="1" spc="-1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ГАНОУ «Центр одарённых детей и молодежи «</a:t>
            </a:r>
            <a:r>
              <a:rPr lang="ru-RU" sz="1350" b="1" spc="-10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Эткер</a:t>
            </a:r>
            <a:r>
              <a:rPr lang="ru-RU" sz="1350" b="1" spc="-1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</a:p>
          <a:p>
            <a:pPr algn="ctr"/>
            <a:r>
              <a:rPr lang="ru-RU" sz="1350" b="1" spc="-1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Минобразования Чувашии  </a:t>
            </a:r>
            <a:r>
              <a:rPr lang="ru-RU" sz="1350" b="1" spc="35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en-US" sz="1350" b="1" dirty="0">
                <a:solidFill>
                  <a:srgbClr val="1204C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etker.rchuv.ru</a:t>
            </a:r>
            <a:endParaRPr lang="ru-RU" sz="1350" b="1" dirty="0">
              <a:solidFill>
                <a:srgbClr val="1204C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350" b="1" u="sng" spc="35" dirty="0" smtClean="0">
                <a:solidFill>
                  <a:srgbClr val="1A1EB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региональный </a:t>
            </a:r>
            <a:r>
              <a:rPr lang="ru-RU" sz="1350" b="1" u="sng" spc="35" dirty="0">
                <a:solidFill>
                  <a:srgbClr val="1A1EB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координатор</a:t>
            </a:r>
            <a:endParaRPr lang="en-US" sz="1350" b="1" u="sng" spc="35" dirty="0">
              <a:solidFill>
                <a:srgbClr val="1A1EB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350" b="1" dirty="0">
                <a:latin typeface="Tahoma" pitchFamily="34" charset="0"/>
                <a:ea typeface="Tahoma" pitchFamily="34" charset="0"/>
                <a:cs typeface="Tahoma" pitchFamily="34" charset="0"/>
              </a:rPr>
              <a:t>Иванов Евгений Валерьевич, старший методист</a:t>
            </a:r>
          </a:p>
          <a:p>
            <a:pPr algn="ctr"/>
            <a:r>
              <a:rPr lang="ru-RU" sz="13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т. 75-52-35</a:t>
            </a:r>
            <a:r>
              <a:rPr lang="ru-RU" sz="1350" b="1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350" b="1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</a:t>
            </a:r>
            <a:r>
              <a:rPr lang="en-US" sz="135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4"/>
              </a:rPr>
              <a:t>tker.olimp@yandex.ru</a:t>
            </a:r>
            <a:endParaRPr lang="ru-RU" sz="1350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960" y="2792176"/>
            <a:ext cx="864096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v"/>
            </a:pPr>
            <a:r>
              <a:rPr lang="ru-RU" sz="1600" b="1" spc="-5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АУ</a:t>
            </a:r>
            <a:r>
              <a:rPr lang="ru-RU" sz="1600" b="1" spc="-1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«Центр</a:t>
            </a:r>
            <a:r>
              <a:rPr lang="ru-RU" sz="1600" b="1" spc="35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мониторинга и развития </a:t>
            </a:r>
            <a:r>
              <a:rPr lang="ru-RU" sz="1600" b="1" spc="35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образования»</a:t>
            </a:r>
          </a:p>
          <a:p>
            <a:pPr algn="ctr"/>
            <a:r>
              <a:rPr lang="en-US" sz="1600" b="1" spc="35" dirty="0" smtClean="0">
                <a:solidFill>
                  <a:srgbClr val="1204C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cmirocheb.rchuv.ru</a:t>
            </a:r>
            <a:endParaRPr lang="ru-RU" sz="1600" b="1" spc="35" dirty="0">
              <a:solidFill>
                <a:srgbClr val="1204C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600" b="1" u="sng" spc="35" dirty="0" smtClean="0">
                <a:solidFill>
                  <a:srgbClr val="1A1EB8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муниципальный</a:t>
            </a:r>
            <a:r>
              <a:rPr lang="ru-RU" sz="1600" b="1" u="sng" spc="35" dirty="0" smtClean="0">
                <a:solidFill>
                  <a:srgbClr val="1A1EB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u="sng" spc="35" dirty="0">
                <a:solidFill>
                  <a:srgbClr val="1A1EB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координатор</a:t>
            </a:r>
            <a:endParaRPr lang="en-US" sz="1600" b="1" u="sng" spc="35" dirty="0">
              <a:solidFill>
                <a:srgbClr val="1A1EB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Евтихеева </a:t>
            </a:r>
            <a:r>
              <a:rPr lang="ru-RU" sz="1600" b="1" spc="35" dirty="0">
                <a:latin typeface="Tahoma" pitchFamily="34" charset="0"/>
                <a:ea typeface="Tahoma" pitchFamily="34" charset="0"/>
                <a:cs typeface="Tahoma" pitchFamily="34" charset="0"/>
              </a:rPr>
              <a:t>Нина Григорьевна, старший методист</a:t>
            </a:r>
          </a:p>
          <a:p>
            <a:pPr algn="ctr"/>
            <a:r>
              <a:rPr lang="en-US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1-57-97, </a:t>
            </a:r>
            <a:r>
              <a:rPr lang="en-US" b="1" u="sng" spc="-5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rdm</a:t>
            </a:r>
            <a:r>
              <a:rPr lang="en-US" b="1" u="sng" spc="-5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6"/>
              </a:rPr>
              <a:t>@cmiro</a:t>
            </a:r>
            <a:r>
              <a:rPr lang="en-US" b="1" u="sng" spc="-5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6"/>
              </a:rPr>
              <a:t>.</a:t>
            </a:r>
            <a:r>
              <a:rPr lang="en-US" b="1" spc="-5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6"/>
              </a:rPr>
              <a:t>ru </a:t>
            </a:r>
            <a:endParaRPr lang="en-US" b="1" spc="-5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600" b="1" u="sng" spc="35" dirty="0" smtClean="0">
                <a:solidFill>
                  <a:srgbClr val="1A1EB8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сопровождающие ШЭ </a:t>
            </a:r>
            <a:r>
              <a:rPr lang="ru-RU" sz="1600" b="1" u="sng" spc="35" dirty="0" err="1" smtClean="0">
                <a:solidFill>
                  <a:srgbClr val="1A1EB8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ВсОШ</a:t>
            </a:r>
            <a:endParaRPr lang="ru-RU" sz="1600" b="1" u="sng" spc="35" dirty="0" smtClean="0">
              <a:solidFill>
                <a:srgbClr val="1A1EB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ctr">
              <a:buFont typeface="Wingdings" pitchFamily="2" charset="2"/>
              <a:buChar char="§"/>
            </a:pPr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Семенова </a:t>
            </a:r>
            <a:r>
              <a:rPr lang="ru-RU" sz="1600" b="1" spc="35" dirty="0">
                <a:latin typeface="Tahoma" pitchFamily="34" charset="0"/>
                <a:ea typeface="Tahoma" pitchFamily="34" charset="0"/>
                <a:cs typeface="Tahoma" pitchFamily="34" charset="0"/>
              </a:rPr>
              <a:t>Татьяна Валерьевна, методист</a:t>
            </a:r>
          </a:p>
          <a:p>
            <a:pPr algn="ctr"/>
            <a:r>
              <a:rPr lang="ru-RU" sz="1600" b="1" spc="35" dirty="0">
                <a:latin typeface="Tahoma" pitchFamily="34" charset="0"/>
                <a:ea typeface="Tahoma" pitchFamily="34" charset="0"/>
                <a:cs typeface="Tahoma" pitchFamily="34" charset="0"/>
              </a:rPr>
              <a:t>51-21-68, </a:t>
            </a:r>
            <a:r>
              <a:rPr lang="en-US" sz="1600" b="1" u="sng" spc="35" dirty="0">
                <a:solidFill>
                  <a:srgbClr val="CC00FF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7"/>
              </a:rPr>
              <a:t>cmiro58@mail.ru</a:t>
            </a:r>
            <a:endParaRPr lang="en-US" sz="1600" b="1" u="sng" spc="35" dirty="0">
              <a:solidFill>
                <a:srgbClr val="CC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ctr">
              <a:buFont typeface="Wingdings" pitchFamily="2" charset="2"/>
              <a:buChar char="§"/>
            </a:pPr>
            <a:r>
              <a:rPr lang="ru-RU" sz="1600" b="1" spc="35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Яклашкина</a:t>
            </a:r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Светлана Петровна, методист</a:t>
            </a:r>
          </a:p>
          <a:p>
            <a:pPr algn="ctr"/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50-26-38, </a:t>
            </a:r>
            <a:r>
              <a:rPr lang="en-US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  <a:hlinkClick r:id="rId8"/>
              </a:rPr>
              <a:t>gcheb_guo27@mail.ru</a:t>
            </a:r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285750" indent="-285750" algn="ctr">
              <a:buFont typeface="Wingdings" pitchFamily="2" charset="2"/>
              <a:buChar char="§"/>
            </a:pPr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Васильева Наталья Александровна, методист</a:t>
            </a:r>
          </a:p>
          <a:p>
            <a:pPr algn="ctr"/>
            <a:r>
              <a:rPr lang="ru-RU" sz="1600" b="1" spc="35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51-21-68, </a:t>
            </a:r>
            <a:r>
              <a:rPr lang="en-US" sz="1600" b="1" u="sng" spc="35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rdm</a:t>
            </a:r>
            <a:r>
              <a:rPr lang="ru-RU" sz="1600" b="1" u="sng" spc="35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sz="1600" b="1" u="sng" spc="35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@cmiro.ru</a:t>
            </a:r>
            <a:endParaRPr lang="en-US" sz="1600" b="1" u="sng" spc="35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ctr">
              <a:buFont typeface="Wingdings" pitchFamily="2" charset="2"/>
              <a:buChar char="§"/>
            </a:pPr>
            <a:endParaRPr lang="en-US" sz="1600" b="1" spc="35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1" y="0"/>
            <a:ext cx="1135380" cy="68564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49760" y="1556792"/>
            <a:ext cx="7272288" cy="646331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50" dirty="0" smtClean="0">
                <a:ln w="11430"/>
                <a:solidFill>
                  <a:srgbClr val="002060"/>
                </a:solidFill>
                <a:latin typeface="+mn-lt"/>
              </a:rPr>
              <a:t>СПАСИБО ЗА ВНИМАНИЕ 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2828072"/>
            <a:ext cx="6368923" cy="1200329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00FF"/>
                </a:solidFill>
              </a:rPr>
              <a:t>ЖЕЛАЕМ ВСЕМ УЧАСТНИКАМ </a:t>
            </a:r>
          </a:p>
          <a:p>
            <a:pPr algn="ctr"/>
            <a:r>
              <a:rPr lang="ru-RU" sz="3600" b="1" spc="50" dirty="0" smtClean="0">
                <a:ln w="11430"/>
                <a:solidFill>
                  <a:srgbClr val="0000FF"/>
                </a:solidFill>
              </a:rPr>
              <a:t>УДАЧИ !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6" name="object 5"/>
          <p:cNvSpPr/>
          <p:nvPr/>
        </p:nvSpPr>
        <p:spPr>
          <a:xfrm>
            <a:off x="6732240" y="4509120"/>
            <a:ext cx="1855470" cy="1527175"/>
          </a:xfrm>
          <a:custGeom>
            <a:avLst/>
            <a:gdLst/>
            <a:ahLst/>
            <a:cxnLst/>
            <a:rect l="l" t="t" r="r" b="b"/>
            <a:pathLst>
              <a:path w="1855470" h="1527175">
                <a:moveTo>
                  <a:pt x="398589" y="637921"/>
                </a:moveTo>
                <a:lnTo>
                  <a:pt x="397675" y="636816"/>
                </a:lnTo>
                <a:lnTo>
                  <a:pt x="394487" y="632917"/>
                </a:lnTo>
                <a:lnTo>
                  <a:pt x="385470" y="608431"/>
                </a:lnTo>
                <a:lnTo>
                  <a:pt x="382092" y="581329"/>
                </a:lnTo>
                <a:lnTo>
                  <a:pt x="382270" y="552361"/>
                </a:lnTo>
                <a:lnTo>
                  <a:pt x="383908" y="522249"/>
                </a:lnTo>
                <a:lnTo>
                  <a:pt x="372059" y="526186"/>
                </a:lnTo>
                <a:lnTo>
                  <a:pt x="356882" y="533361"/>
                </a:lnTo>
                <a:lnTo>
                  <a:pt x="341287" y="540537"/>
                </a:lnTo>
                <a:lnTo>
                  <a:pt x="328180" y="544487"/>
                </a:lnTo>
                <a:lnTo>
                  <a:pt x="328180" y="546709"/>
                </a:lnTo>
                <a:lnTo>
                  <a:pt x="324294" y="546709"/>
                </a:lnTo>
                <a:lnTo>
                  <a:pt x="324294" y="548944"/>
                </a:lnTo>
                <a:lnTo>
                  <a:pt x="319824" y="548944"/>
                </a:lnTo>
                <a:lnTo>
                  <a:pt x="318160" y="550608"/>
                </a:lnTo>
                <a:lnTo>
                  <a:pt x="313690" y="550608"/>
                </a:lnTo>
                <a:lnTo>
                  <a:pt x="309791" y="552831"/>
                </a:lnTo>
                <a:lnTo>
                  <a:pt x="298665" y="558342"/>
                </a:lnTo>
                <a:lnTo>
                  <a:pt x="279704" y="566813"/>
                </a:lnTo>
                <a:lnTo>
                  <a:pt x="260743" y="574967"/>
                </a:lnTo>
                <a:lnTo>
                  <a:pt x="249618" y="579513"/>
                </a:lnTo>
                <a:lnTo>
                  <a:pt x="238848" y="585952"/>
                </a:lnTo>
                <a:lnTo>
                  <a:pt x="220357" y="594321"/>
                </a:lnTo>
                <a:lnTo>
                  <a:pt x="201041" y="601967"/>
                </a:lnTo>
                <a:lnTo>
                  <a:pt x="187769" y="606221"/>
                </a:lnTo>
                <a:lnTo>
                  <a:pt x="176720" y="611936"/>
                </a:lnTo>
                <a:lnTo>
                  <a:pt x="154139" y="622350"/>
                </a:lnTo>
                <a:lnTo>
                  <a:pt x="130810" y="632345"/>
                </a:lnTo>
                <a:lnTo>
                  <a:pt x="117563" y="636816"/>
                </a:lnTo>
                <a:lnTo>
                  <a:pt x="116725" y="637921"/>
                </a:lnTo>
                <a:lnTo>
                  <a:pt x="119799" y="636816"/>
                </a:lnTo>
                <a:lnTo>
                  <a:pt x="117856" y="637921"/>
                </a:lnTo>
                <a:lnTo>
                  <a:pt x="398589" y="637921"/>
                </a:lnTo>
                <a:close/>
              </a:path>
              <a:path w="1855470" h="1527175">
                <a:moveTo>
                  <a:pt x="1308862" y="563206"/>
                </a:moveTo>
                <a:lnTo>
                  <a:pt x="1308265" y="536155"/>
                </a:lnTo>
                <a:lnTo>
                  <a:pt x="1308265" y="382066"/>
                </a:lnTo>
                <a:lnTo>
                  <a:pt x="866978" y="458279"/>
                </a:lnTo>
                <a:lnTo>
                  <a:pt x="852487" y="460514"/>
                </a:lnTo>
                <a:lnTo>
                  <a:pt x="839304" y="463486"/>
                </a:lnTo>
                <a:lnTo>
                  <a:pt x="823036" y="466344"/>
                </a:lnTo>
                <a:lnTo>
                  <a:pt x="806030" y="468795"/>
                </a:lnTo>
                <a:lnTo>
                  <a:pt x="790638" y="470509"/>
                </a:lnTo>
                <a:lnTo>
                  <a:pt x="739990" y="480936"/>
                </a:lnTo>
                <a:lnTo>
                  <a:pt x="698017" y="487133"/>
                </a:lnTo>
                <a:lnTo>
                  <a:pt x="657910" y="484047"/>
                </a:lnTo>
                <a:lnTo>
                  <a:pt x="612914" y="466610"/>
                </a:lnTo>
                <a:lnTo>
                  <a:pt x="579882" y="447954"/>
                </a:lnTo>
                <a:lnTo>
                  <a:pt x="518401" y="414896"/>
                </a:lnTo>
                <a:lnTo>
                  <a:pt x="457212" y="383095"/>
                </a:lnTo>
                <a:lnTo>
                  <a:pt x="425132" y="368185"/>
                </a:lnTo>
                <a:lnTo>
                  <a:pt x="425132" y="503326"/>
                </a:lnTo>
                <a:lnTo>
                  <a:pt x="424180" y="535495"/>
                </a:lnTo>
                <a:lnTo>
                  <a:pt x="427723" y="600849"/>
                </a:lnTo>
                <a:lnTo>
                  <a:pt x="459105" y="641108"/>
                </a:lnTo>
                <a:lnTo>
                  <a:pt x="503085" y="663765"/>
                </a:lnTo>
                <a:lnTo>
                  <a:pt x="570992" y="684187"/>
                </a:lnTo>
                <a:lnTo>
                  <a:pt x="617689" y="694296"/>
                </a:lnTo>
                <a:lnTo>
                  <a:pt x="667473" y="702246"/>
                </a:lnTo>
                <a:lnTo>
                  <a:pt x="719569" y="708164"/>
                </a:lnTo>
                <a:lnTo>
                  <a:pt x="773150" y="712139"/>
                </a:lnTo>
                <a:lnTo>
                  <a:pt x="827443" y="714260"/>
                </a:lnTo>
                <a:lnTo>
                  <a:pt x="881634" y="714654"/>
                </a:lnTo>
                <a:lnTo>
                  <a:pt x="934935" y="713397"/>
                </a:lnTo>
                <a:lnTo>
                  <a:pt x="986548" y="710603"/>
                </a:lnTo>
                <a:lnTo>
                  <a:pt x="1035672" y="706361"/>
                </a:lnTo>
                <a:lnTo>
                  <a:pt x="1081493" y="700773"/>
                </a:lnTo>
                <a:lnTo>
                  <a:pt x="1112139" y="694029"/>
                </a:lnTo>
                <a:lnTo>
                  <a:pt x="1127569" y="691311"/>
                </a:lnTo>
                <a:lnTo>
                  <a:pt x="1139444" y="690206"/>
                </a:lnTo>
                <a:lnTo>
                  <a:pt x="1150239" y="686320"/>
                </a:lnTo>
                <a:lnTo>
                  <a:pt x="1188974" y="676046"/>
                </a:lnTo>
                <a:lnTo>
                  <a:pt x="1203528" y="671842"/>
                </a:lnTo>
                <a:lnTo>
                  <a:pt x="1211135" y="670128"/>
                </a:lnTo>
                <a:lnTo>
                  <a:pt x="1218857" y="667677"/>
                </a:lnTo>
                <a:lnTo>
                  <a:pt x="1234173" y="661847"/>
                </a:lnTo>
                <a:lnTo>
                  <a:pt x="1248930" y="653770"/>
                </a:lnTo>
                <a:lnTo>
                  <a:pt x="1257198" y="649947"/>
                </a:lnTo>
                <a:lnTo>
                  <a:pt x="1265377" y="647369"/>
                </a:lnTo>
                <a:lnTo>
                  <a:pt x="1268666" y="643521"/>
                </a:lnTo>
                <a:lnTo>
                  <a:pt x="1281112" y="634555"/>
                </a:lnTo>
                <a:lnTo>
                  <a:pt x="1285976" y="630682"/>
                </a:lnTo>
                <a:lnTo>
                  <a:pt x="1301686" y="610831"/>
                </a:lnTo>
                <a:lnTo>
                  <a:pt x="1307985" y="588213"/>
                </a:lnTo>
                <a:lnTo>
                  <a:pt x="1308862" y="563206"/>
                </a:lnTo>
                <a:close/>
              </a:path>
              <a:path w="1855470" h="1527175">
                <a:moveTo>
                  <a:pt x="1389075" y="612343"/>
                </a:moveTo>
                <a:lnTo>
                  <a:pt x="1347825" y="600100"/>
                </a:lnTo>
                <a:lnTo>
                  <a:pt x="1342097" y="621538"/>
                </a:lnTo>
                <a:lnTo>
                  <a:pt x="1332445" y="639800"/>
                </a:lnTo>
                <a:lnTo>
                  <a:pt x="1293787" y="675081"/>
                </a:lnTo>
                <a:lnTo>
                  <a:pt x="1254569" y="698347"/>
                </a:lnTo>
                <a:lnTo>
                  <a:pt x="1238618" y="703008"/>
                </a:lnTo>
                <a:lnTo>
                  <a:pt x="1209662" y="715225"/>
                </a:lnTo>
                <a:lnTo>
                  <a:pt x="1163129" y="726986"/>
                </a:lnTo>
                <a:lnTo>
                  <a:pt x="1116609" y="735799"/>
                </a:lnTo>
                <a:lnTo>
                  <a:pt x="1067460" y="743877"/>
                </a:lnTo>
                <a:lnTo>
                  <a:pt x="1003846" y="749846"/>
                </a:lnTo>
                <a:lnTo>
                  <a:pt x="939914" y="753948"/>
                </a:lnTo>
                <a:lnTo>
                  <a:pt x="889812" y="756386"/>
                </a:lnTo>
                <a:lnTo>
                  <a:pt x="853554" y="756386"/>
                </a:lnTo>
                <a:lnTo>
                  <a:pt x="809358" y="755218"/>
                </a:lnTo>
                <a:lnTo>
                  <a:pt x="759269" y="752525"/>
                </a:lnTo>
                <a:lnTo>
                  <a:pt x="705370" y="747966"/>
                </a:lnTo>
                <a:lnTo>
                  <a:pt x="649719" y="741146"/>
                </a:lnTo>
                <a:lnTo>
                  <a:pt x="594385" y="731723"/>
                </a:lnTo>
                <a:lnTo>
                  <a:pt x="541413" y="719340"/>
                </a:lnTo>
                <a:lnTo>
                  <a:pt x="492874" y="703630"/>
                </a:lnTo>
                <a:lnTo>
                  <a:pt x="450837" y="684225"/>
                </a:lnTo>
                <a:lnTo>
                  <a:pt x="417347" y="660781"/>
                </a:lnTo>
                <a:lnTo>
                  <a:pt x="399503" y="639038"/>
                </a:lnTo>
                <a:lnTo>
                  <a:pt x="115900" y="639038"/>
                </a:lnTo>
                <a:lnTo>
                  <a:pt x="113665" y="639038"/>
                </a:lnTo>
                <a:lnTo>
                  <a:pt x="113665" y="641248"/>
                </a:lnTo>
                <a:lnTo>
                  <a:pt x="109207" y="641248"/>
                </a:lnTo>
                <a:lnTo>
                  <a:pt x="105308" y="642937"/>
                </a:lnTo>
                <a:lnTo>
                  <a:pt x="99187" y="645160"/>
                </a:lnTo>
                <a:lnTo>
                  <a:pt x="93052" y="649605"/>
                </a:lnTo>
                <a:lnTo>
                  <a:pt x="1001280" y="941031"/>
                </a:lnTo>
                <a:lnTo>
                  <a:pt x="1010081" y="941971"/>
                </a:lnTo>
                <a:lnTo>
                  <a:pt x="1018336" y="939787"/>
                </a:lnTo>
                <a:lnTo>
                  <a:pt x="1026261" y="935710"/>
                </a:lnTo>
                <a:lnTo>
                  <a:pt x="1034135" y="931024"/>
                </a:lnTo>
                <a:lnTo>
                  <a:pt x="1051890" y="924394"/>
                </a:lnTo>
                <a:lnTo>
                  <a:pt x="1068755" y="917194"/>
                </a:lnTo>
                <a:lnTo>
                  <a:pt x="1102118" y="902106"/>
                </a:lnTo>
                <a:lnTo>
                  <a:pt x="1335582" y="801433"/>
                </a:lnTo>
                <a:lnTo>
                  <a:pt x="1336421" y="800328"/>
                </a:lnTo>
                <a:lnTo>
                  <a:pt x="1333347" y="801433"/>
                </a:lnTo>
                <a:lnTo>
                  <a:pt x="1337246" y="799223"/>
                </a:lnTo>
                <a:lnTo>
                  <a:pt x="1336421" y="800328"/>
                </a:lnTo>
                <a:lnTo>
                  <a:pt x="1339481" y="799223"/>
                </a:lnTo>
                <a:lnTo>
                  <a:pt x="1353959" y="790867"/>
                </a:lnTo>
                <a:lnTo>
                  <a:pt x="1360081" y="789203"/>
                </a:lnTo>
                <a:lnTo>
                  <a:pt x="1363980" y="786980"/>
                </a:lnTo>
                <a:lnTo>
                  <a:pt x="1364056" y="781088"/>
                </a:lnTo>
                <a:lnTo>
                  <a:pt x="1364538" y="773620"/>
                </a:lnTo>
                <a:lnTo>
                  <a:pt x="1365872" y="766165"/>
                </a:lnTo>
                <a:lnTo>
                  <a:pt x="1368450" y="760272"/>
                </a:lnTo>
                <a:lnTo>
                  <a:pt x="1368793" y="756386"/>
                </a:lnTo>
                <a:lnTo>
                  <a:pt x="1369783" y="744969"/>
                </a:lnTo>
                <a:lnTo>
                  <a:pt x="1372844" y="724128"/>
                </a:lnTo>
                <a:lnTo>
                  <a:pt x="1376210" y="702881"/>
                </a:lnTo>
                <a:lnTo>
                  <a:pt x="1378483" y="686320"/>
                </a:lnTo>
                <a:lnTo>
                  <a:pt x="1382014" y="668350"/>
                </a:lnTo>
                <a:lnTo>
                  <a:pt x="1385443" y="649325"/>
                </a:lnTo>
                <a:lnTo>
                  <a:pt x="1388046" y="630313"/>
                </a:lnTo>
                <a:lnTo>
                  <a:pt x="1389075" y="612343"/>
                </a:lnTo>
                <a:close/>
              </a:path>
              <a:path w="1855470" h="1527175">
                <a:moveTo>
                  <a:pt x="1587627" y="1059789"/>
                </a:moveTo>
                <a:lnTo>
                  <a:pt x="1587258" y="1054633"/>
                </a:lnTo>
                <a:lnTo>
                  <a:pt x="1582966" y="1047813"/>
                </a:lnTo>
                <a:lnTo>
                  <a:pt x="1576832" y="1045603"/>
                </a:lnTo>
                <a:lnTo>
                  <a:pt x="1569910" y="1043978"/>
                </a:lnTo>
                <a:lnTo>
                  <a:pt x="1564093" y="1042187"/>
                </a:lnTo>
                <a:lnTo>
                  <a:pt x="1557959" y="1041146"/>
                </a:lnTo>
                <a:lnTo>
                  <a:pt x="1550098" y="1041717"/>
                </a:lnTo>
                <a:lnTo>
                  <a:pt x="1518335" y="1056474"/>
                </a:lnTo>
                <a:lnTo>
                  <a:pt x="1453984" y="1085164"/>
                </a:lnTo>
                <a:lnTo>
                  <a:pt x="1389621" y="1113116"/>
                </a:lnTo>
                <a:lnTo>
                  <a:pt x="1357871" y="1125689"/>
                </a:lnTo>
                <a:lnTo>
                  <a:pt x="1335582" y="1136256"/>
                </a:lnTo>
                <a:lnTo>
                  <a:pt x="1329651" y="1139837"/>
                </a:lnTo>
                <a:lnTo>
                  <a:pt x="1320330" y="1144104"/>
                </a:lnTo>
                <a:lnTo>
                  <a:pt x="1310271" y="1148067"/>
                </a:lnTo>
                <a:lnTo>
                  <a:pt x="1302156" y="1150721"/>
                </a:lnTo>
                <a:lnTo>
                  <a:pt x="1285925" y="1159408"/>
                </a:lnTo>
                <a:lnTo>
                  <a:pt x="1276845" y="1163472"/>
                </a:lnTo>
                <a:lnTo>
                  <a:pt x="1269276" y="1165174"/>
                </a:lnTo>
                <a:lnTo>
                  <a:pt x="1213548" y="1189647"/>
                </a:lnTo>
                <a:lnTo>
                  <a:pt x="1180465" y="1205560"/>
                </a:lnTo>
                <a:lnTo>
                  <a:pt x="1160195" y="1214589"/>
                </a:lnTo>
                <a:lnTo>
                  <a:pt x="1147813" y="1218565"/>
                </a:lnTo>
                <a:lnTo>
                  <a:pt x="1141907" y="1222159"/>
                </a:lnTo>
                <a:lnTo>
                  <a:pt x="1132827" y="1226426"/>
                </a:lnTo>
                <a:lnTo>
                  <a:pt x="1116609" y="1233030"/>
                </a:lnTo>
                <a:lnTo>
                  <a:pt x="973950" y="1294206"/>
                </a:lnTo>
                <a:lnTo>
                  <a:pt x="968248" y="1256245"/>
                </a:lnTo>
                <a:lnTo>
                  <a:pt x="965466" y="1225791"/>
                </a:lnTo>
                <a:lnTo>
                  <a:pt x="969581" y="1194092"/>
                </a:lnTo>
                <a:lnTo>
                  <a:pt x="984554" y="1152385"/>
                </a:lnTo>
                <a:lnTo>
                  <a:pt x="974432" y="1148194"/>
                </a:lnTo>
                <a:lnTo>
                  <a:pt x="957529" y="1142580"/>
                </a:lnTo>
                <a:lnTo>
                  <a:pt x="928827" y="1134033"/>
                </a:lnTo>
                <a:lnTo>
                  <a:pt x="757783" y="1078407"/>
                </a:lnTo>
                <a:lnTo>
                  <a:pt x="271030" y="922680"/>
                </a:lnTo>
                <a:lnTo>
                  <a:pt x="125920" y="877633"/>
                </a:lnTo>
                <a:lnTo>
                  <a:pt x="96951" y="866521"/>
                </a:lnTo>
                <a:lnTo>
                  <a:pt x="81737" y="861682"/>
                </a:lnTo>
                <a:lnTo>
                  <a:pt x="67983" y="858723"/>
                </a:lnTo>
                <a:lnTo>
                  <a:pt x="57632" y="871639"/>
                </a:lnTo>
                <a:lnTo>
                  <a:pt x="48691" y="889800"/>
                </a:lnTo>
                <a:lnTo>
                  <a:pt x="41732" y="909955"/>
                </a:lnTo>
                <a:lnTo>
                  <a:pt x="37338" y="928814"/>
                </a:lnTo>
                <a:lnTo>
                  <a:pt x="37541" y="951674"/>
                </a:lnTo>
                <a:lnTo>
                  <a:pt x="47358" y="993876"/>
                </a:lnTo>
                <a:lnTo>
                  <a:pt x="76060" y="1032598"/>
                </a:lnTo>
                <a:lnTo>
                  <a:pt x="119799" y="1047813"/>
                </a:lnTo>
                <a:lnTo>
                  <a:pt x="765962" y="1251699"/>
                </a:lnTo>
                <a:lnTo>
                  <a:pt x="967841" y="1317015"/>
                </a:lnTo>
                <a:lnTo>
                  <a:pt x="978369" y="1321066"/>
                </a:lnTo>
                <a:lnTo>
                  <a:pt x="986497" y="1323543"/>
                </a:lnTo>
                <a:lnTo>
                  <a:pt x="994638" y="1323733"/>
                </a:lnTo>
                <a:lnTo>
                  <a:pt x="1005166" y="1320901"/>
                </a:lnTo>
                <a:lnTo>
                  <a:pt x="1027137" y="1310233"/>
                </a:lnTo>
                <a:lnTo>
                  <a:pt x="1061859" y="1294345"/>
                </a:lnTo>
                <a:lnTo>
                  <a:pt x="1095121" y="1279918"/>
                </a:lnTo>
                <a:lnTo>
                  <a:pt x="1112710" y="1273619"/>
                </a:lnTo>
                <a:lnTo>
                  <a:pt x="1185494" y="1240218"/>
                </a:lnTo>
                <a:lnTo>
                  <a:pt x="1272336" y="1201483"/>
                </a:lnTo>
                <a:lnTo>
                  <a:pt x="1447025" y="1125689"/>
                </a:lnTo>
                <a:lnTo>
                  <a:pt x="1473276" y="1114767"/>
                </a:lnTo>
                <a:lnTo>
                  <a:pt x="1485328" y="1109345"/>
                </a:lnTo>
                <a:lnTo>
                  <a:pt x="1496606" y="1103452"/>
                </a:lnTo>
                <a:lnTo>
                  <a:pt x="1522857" y="1092314"/>
                </a:lnTo>
                <a:lnTo>
                  <a:pt x="1537741" y="1086396"/>
                </a:lnTo>
                <a:lnTo>
                  <a:pt x="1547863" y="1082865"/>
                </a:lnTo>
                <a:lnTo>
                  <a:pt x="1553489" y="1078572"/>
                </a:lnTo>
                <a:lnTo>
                  <a:pt x="1560677" y="1074801"/>
                </a:lnTo>
                <a:lnTo>
                  <a:pt x="1576832" y="1068400"/>
                </a:lnTo>
                <a:lnTo>
                  <a:pt x="1584134" y="1064094"/>
                </a:lnTo>
                <a:lnTo>
                  <a:pt x="1587627" y="1059789"/>
                </a:lnTo>
                <a:close/>
              </a:path>
              <a:path w="1855470" h="1527175">
                <a:moveTo>
                  <a:pt x="1591525" y="1261503"/>
                </a:moveTo>
                <a:lnTo>
                  <a:pt x="1591322" y="1253045"/>
                </a:lnTo>
                <a:lnTo>
                  <a:pt x="1566926" y="1243533"/>
                </a:lnTo>
                <a:lnTo>
                  <a:pt x="1552816" y="1244917"/>
                </a:lnTo>
                <a:lnTo>
                  <a:pt x="1539849" y="1252042"/>
                </a:lnTo>
                <a:lnTo>
                  <a:pt x="1518894" y="1259738"/>
                </a:lnTo>
                <a:lnTo>
                  <a:pt x="1302156" y="1353718"/>
                </a:lnTo>
                <a:lnTo>
                  <a:pt x="1289431" y="1360474"/>
                </a:lnTo>
                <a:lnTo>
                  <a:pt x="1270596" y="1369364"/>
                </a:lnTo>
                <a:lnTo>
                  <a:pt x="1252080" y="1377111"/>
                </a:lnTo>
                <a:lnTo>
                  <a:pt x="1240307" y="1380413"/>
                </a:lnTo>
                <a:lnTo>
                  <a:pt x="1238618" y="1382636"/>
                </a:lnTo>
                <a:lnTo>
                  <a:pt x="1234173" y="1384871"/>
                </a:lnTo>
                <a:lnTo>
                  <a:pt x="1176223" y="1409344"/>
                </a:lnTo>
                <a:lnTo>
                  <a:pt x="978420" y="1495552"/>
                </a:lnTo>
                <a:lnTo>
                  <a:pt x="974915" y="1477073"/>
                </a:lnTo>
                <a:lnTo>
                  <a:pt x="971727" y="1460017"/>
                </a:lnTo>
                <a:lnTo>
                  <a:pt x="969797" y="1441818"/>
                </a:lnTo>
                <a:lnTo>
                  <a:pt x="970051" y="1419910"/>
                </a:lnTo>
                <a:lnTo>
                  <a:pt x="974026" y="1394866"/>
                </a:lnTo>
                <a:lnTo>
                  <a:pt x="979246" y="1378470"/>
                </a:lnTo>
                <a:lnTo>
                  <a:pt x="984478" y="1366253"/>
                </a:lnTo>
                <a:lnTo>
                  <a:pt x="988441" y="1353718"/>
                </a:lnTo>
                <a:lnTo>
                  <a:pt x="72440" y="1060056"/>
                </a:lnTo>
                <a:lnTo>
                  <a:pt x="64909" y="1069632"/>
                </a:lnTo>
                <a:lnTo>
                  <a:pt x="58229" y="1081608"/>
                </a:lnTo>
                <a:lnTo>
                  <a:pt x="52374" y="1094625"/>
                </a:lnTo>
                <a:lnTo>
                  <a:pt x="47358" y="1107338"/>
                </a:lnTo>
                <a:lnTo>
                  <a:pt x="41871" y="1136243"/>
                </a:lnTo>
                <a:lnTo>
                  <a:pt x="43116" y="1164615"/>
                </a:lnTo>
                <a:lnTo>
                  <a:pt x="61849" y="1220241"/>
                </a:lnTo>
                <a:lnTo>
                  <a:pt x="109207" y="1243050"/>
                </a:lnTo>
                <a:lnTo>
                  <a:pt x="747179" y="1448269"/>
                </a:lnTo>
                <a:lnTo>
                  <a:pt x="756081" y="1450200"/>
                </a:lnTo>
                <a:lnTo>
                  <a:pt x="764463" y="1452448"/>
                </a:lnTo>
                <a:lnTo>
                  <a:pt x="772426" y="1454683"/>
                </a:lnTo>
                <a:lnTo>
                  <a:pt x="780059" y="1456613"/>
                </a:lnTo>
                <a:lnTo>
                  <a:pt x="873112" y="1487208"/>
                </a:lnTo>
                <a:lnTo>
                  <a:pt x="898664" y="1496187"/>
                </a:lnTo>
                <a:lnTo>
                  <a:pt x="939203" y="1509445"/>
                </a:lnTo>
                <a:lnTo>
                  <a:pt x="978192" y="1521460"/>
                </a:lnTo>
                <a:lnTo>
                  <a:pt x="999045" y="1526692"/>
                </a:lnTo>
                <a:lnTo>
                  <a:pt x="1025334" y="1515745"/>
                </a:lnTo>
                <a:lnTo>
                  <a:pt x="1070673" y="1495552"/>
                </a:lnTo>
                <a:lnTo>
                  <a:pt x="1200759" y="1437779"/>
                </a:lnTo>
                <a:lnTo>
                  <a:pt x="1230261" y="1426019"/>
                </a:lnTo>
                <a:lnTo>
                  <a:pt x="1251165" y="1415948"/>
                </a:lnTo>
                <a:lnTo>
                  <a:pt x="1296784" y="1395501"/>
                </a:lnTo>
                <a:lnTo>
                  <a:pt x="1345222" y="1374317"/>
                </a:lnTo>
                <a:lnTo>
                  <a:pt x="1393024" y="1354201"/>
                </a:lnTo>
                <a:lnTo>
                  <a:pt x="1411427" y="1345869"/>
                </a:lnTo>
                <a:lnTo>
                  <a:pt x="1447025" y="1329258"/>
                </a:lnTo>
                <a:lnTo>
                  <a:pt x="1461312" y="1323060"/>
                </a:lnTo>
                <a:lnTo>
                  <a:pt x="1483588" y="1313116"/>
                </a:lnTo>
                <a:lnTo>
                  <a:pt x="1505546" y="1303591"/>
                </a:lnTo>
                <a:lnTo>
                  <a:pt x="1518894" y="1298663"/>
                </a:lnTo>
                <a:lnTo>
                  <a:pt x="1524596" y="1294714"/>
                </a:lnTo>
                <a:lnTo>
                  <a:pt x="1531924" y="1291704"/>
                </a:lnTo>
                <a:lnTo>
                  <a:pt x="1539976" y="1289113"/>
                </a:lnTo>
                <a:lnTo>
                  <a:pt x="1547863" y="1286421"/>
                </a:lnTo>
                <a:lnTo>
                  <a:pt x="1555102" y="1282230"/>
                </a:lnTo>
                <a:lnTo>
                  <a:pt x="1561452" y="1279194"/>
                </a:lnTo>
                <a:lnTo>
                  <a:pt x="1574622" y="1273619"/>
                </a:lnTo>
                <a:lnTo>
                  <a:pt x="1581302" y="1269873"/>
                </a:lnTo>
                <a:lnTo>
                  <a:pt x="1587563" y="1266469"/>
                </a:lnTo>
                <a:lnTo>
                  <a:pt x="1591525" y="1261503"/>
                </a:lnTo>
                <a:close/>
              </a:path>
              <a:path w="1855470" h="1527175">
                <a:moveTo>
                  <a:pt x="1593557" y="860958"/>
                </a:moveTo>
                <a:lnTo>
                  <a:pt x="1588820" y="851115"/>
                </a:lnTo>
                <a:lnTo>
                  <a:pt x="1579486" y="844054"/>
                </a:lnTo>
                <a:lnTo>
                  <a:pt x="1567853" y="840841"/>
                </a:lnTo>
                <a:lnTo>
                  <a:pt x="1556232" y="842581"/>
                </a:lnTo>
                <a:lnTo>
                  <a:pt x="1545983" y="845578"/>
                </a:lnTo>
                <a:lnTo>
                  <a:pt x="1523009" y="855738"/>
                </a:lnTo>
                <a:lnTo>
                  <a:pt x="1512773" y="858723"/>
                </a:lnTo>
                <a:lnTo>
                  <a:pt x="1470647" y="878687"/>
                </a:lnTo>
                <a:lnTo>
                  <a:pt x="1461503" y="882434"/>
                </a:lnTo>
                <a:lnTo>
                  <a:pt x="1272628" y="965974"/>
                </a:lnTo>
                <a:lnTo>
                  <a:pt x="1238618" y="979982"/>
                </a:lnTo>
                <a:lnTo>
                  <a:pt x="978420" y="1095095"/>
                </a:lnTo>
                <a:lnTo>
                  <a:pt x="972439" y="1069162"/>
                </a:lnTo>
                <a:lnTo>
                  <a:pt x="970203" y="1039482"/>
                </a:lnTo>
                <a:lnTo>
                  <a:pt x="971524" y="1009383"/>
                </a:lnTo>
                <a:lnTo>
                  <a:pt x="976185" y="982192"/>
                </a:lnTo>
                <a:lnTo>
                  <a:pt x="979754" y="973658"/>
                </a:lnTo>
                <a:lnTo>
                  <a:pt x="983411" y="965974"/>
                </a:lnTo>
                <a:lnTo>
                  <a:pt x="986459" y="958888"/>
                </a:lnTo>
                <a:lnTo>
                  <a:pt x="988441" y="951598"/>
                </a:lnTo>
                <a:lnTo>
                  <a:pt x="610247" y="830364"/>
                </a:lnTo>
                <a:lnTo>
                  <a:pt x="301434" y="731367"/>
                </a:lnTo>
                <a:lnTo>
                  <a:pt x="255638" y="717524"/>
                </a:lnTo>
                <a:lnTo>
                  <a:pt x="209842" y="702919"/>
                </a:lnTo>
                <a:lnTo>
                  <a:pt x="72440" y="657390"/>
                </a:lnTo>
                <a:lnTo>
                  <a:pt x="51727" y="694804"/>
                </a:lnTo>
                <a:lnTo>
                  <a:pt x="43040" y="738530"/>
                </a:lnTo>
                <a:lnTo>
                  <a:pt x="47523" y="783386"/>
                </a:lnTo>
                <a:lnTo>
                  <a:pt x="66306" y="824242"/>
                </a:lnTo>
                <a:lnTo>
                  <a:pt x="72440" y="832027"/>
                </a:lnTo>
                <a:lnTo>
                  <a:pt x="72440" y="830364"/>
                </a:lnTo>
                <a:lnTo>
                  <a:pt x="84696" y="834250"/>
                </a:lnTo>
                <a:lnTo>
                  <a:pt x="146545" y="854837"/>
                </a:lnTo>
                <a:lnTo>
                  <a:pt x="194144" y="869340"/>
                </a:lnTo>
                <a:lnTo>
                  <a:pt x="573900" y="990549"/>
                </a:lnTo>
                <a:lnTo>
                  <a:pt x="617004" y="1003020"/>
                </a:lnTo>
                <a:lnTo>
                  <a:pt x="659638" y="1016190"/>
                </a:lnTo>
                <a:lnTo>
                  <a:pt x="911936" y="1098308"/>
                </a:lnTo>
                <a:lnTo>
                  <a:pt x="972362" y="1116914"/>
                </a:lnTo>
                <a:lnTo>
                  <a:pt x="1001280" y="1124026"/>
                </a:lnTo>
                <a:lnTo>
                  <a:pt x="1067384" y="1095095"/>
                </a:lnTo>
                <a:lnTo>
                  <a:pt x="1236395" y="1021130"/>
                </a:lnTo>
                <a:lnTo>
                  <a:pt x="1296022" y="994435"/>
                </a:lnTo>
                <a:lnTo>
                  <a:pt x="1309674" y="987336"/>
                </a:lnTo>
                <a:lnTo>
                  <a:pt x="1330007" y="977671"/>
                </a:lnTo>
                <a:lnTo>
                  <a:pt x="1349921" y="969162"/>
                </a:lnTo>
                <a:lnTo>
                  <a:pt x="1362316" y="965504"/>
                </a:lnTo>
                <a:lnTo>
                  <a:pt x="1366215" y="963841"/>
                </a:lnTo>
                <a:lnTo>
                  <a:pt x="1368450" y="961618"/>
                </a:lnTo>
                <a:lnTo>
                  <a:pt x="1370685" y="961618"/>
                </a:lnTo>
                <a:lnTo>
                  <a:pt x="1374584" y="957719"/>
                </a:lnTo>
                <a:lnTo>
                  <a:pt x="1374584" y="959383"/>
                </a:lnTo>
                <a:lnTo>
                  <a:pt x="1378483" y="957719"/>
                </a:lnTo>
                <a:lnTo>
                  <a:pt x="1393075" y="950950"/>
                </a:lnTo>
                <a:lnTo>
                  <a:pt x="1441475" y="929881"/>
                </a:lnTo>
                <a:lnTo>
                  <a:pt x="1454823" y="924344"/>
                </a:lnTo>
                <a:lnTo>
                  <a:pt x="1465580" y="917905"/>
                </a:lnTo>
                <a:lnTo>
                  <a:pt x="1483715" y="909535"/>
                </a:lnTo>
                <a:lnTo>
                  <a:pt x="1503006" y="901903"/>
                </a:lnTo>
                <a:lnTo>
                  <a:pt x="1517218" y="897648"/>
                </a:lnTo>
                <a:lnTo>
                  <a:pt x="1589087" y="864844"/>
                </a:lnTo>
                <a:lnTo>
                  <a:pt x="1590052" y="863168"/>
                </a:lnTo>
                <a:lnTo>
                  <a:pt x="1590433" y="862495"/>
                </a:lnTo>
                <a:lnTo>
                  <a:pt x="1589087" y="863168"/>
                </a:lnTo>
                <a:lnTo>
                  <a:pt x="1591322" y="860958"/>
                </a:lnTo>
                <a:lnTo>
                  <a:pt x="1590433" y="862495"/>
                </a:lnTo>
                <a:lnTo>
                  <a:pt x="1593557" y="860958"/>
                </a:lnTo>
                <a:close/>
              </a:path>
              <a:path w="1855470" h="1527175">
                <a:moveTo>
                  <a:pt x="1855419" y="242493"/>
                </a:moveTo>
                <a:lnTo>
                  <a:pt x="1851393" y="237921"/>
                </a:lnTo>
                <a:lnTo>
                  <a:pt x="1845678" y="235115"/>
                </a:lnTo>
                <a:lnTo>
                  <a:pt x="1839137" y="232943"/>
                </a:lnTo>
                <a:lnTo>
                  <a:pt x="1832584" y="230238"/>
                </a:lnTo>
                <a:lnTo>
                  <a:pt x="1658289" y="180060"/>
                </a:lnTo>
                <a:lnTo>
                  <a:pt x="1224153" y="53378"/>
                </a:lnTo>
                <a:lnTo>
                  <a:pt x="1171486" y="38912"/>
                </a:lnTo>
                <a:lnTo>
                  <a:pt x="1145159" y="31318"/>
                </a:lnTo>
                <a:lnTo>
                  <a:pt x="1118819" y="22783"/>
                </a:lnTo>
                <a:lnTo>
                  <a:pt x="1091742" y="14770"/>
                </a:lnTo>
                <a:lnTo>
                  <a:pt x="1063459" y="7010"/>
                </a:lnTo>
                <a:lnTo>
                  <a:pt x="1034440" y="1447"/>
                </a:lnTo>
                <a:lnTo>
                  <a:pt x="1005166" y="0"/>
                </a:lnTo>
                <a:lnTo>
                  <a:pt x="955205" y="3251"/>
                </a:lnTo>
                <a:lnTo>
                  <a:pt x="218338" y="66611"/>
                </a:lnTo>
                <a:lnTo>
                  <a:pt x="154965" y="71297"/>
                </a:lnTo>
                <a:lnTo>
                  <a:pt x="123698" y="73952"/>
                </a:lnTo>
                <a:lnTo>
                  <a:pt x="59207" y="78270"/>
                </a:lnTo>
                <a:lnTo>
                  <a:pt x="23241" y="82257"/>
                </a:lnTo>
                <a:lnTo>
                  <a:pt x="2235" y="88430"/>
                </a:lnTo>
                <a:lnTo>
                  <a:pt x="0" y="100660"/>
                </a:lnTo>
                <a:lnTo>
                  <a:pt x="6134" y="100660"/>
                </a:lnTo>
                <a:lnTo>
                  <a:pt x="16713" y="105117"/>
                </a:lnTo>
                <a:lnTo>
                  <a:pt x="22847" y="109004"/>
                </a:lnTo>
                <a:lnTo>
                  <a:pt x="28981" y="113449"/>
                </a:lnTo>
                <a:lnTo>
                  <a:pt x="35102" y="115112"/>
                </a:lnTo>
                <a:lnTo>
                  <a:pt x="44640" y="120992"/>
                </a:lnTo>
                <a:lnTo>
                  <a:pt x="54610" y="126238"/>
                </a:lnTo>
                <a:lnTo>
                  <a:pt x="74104" y="135686"/>
                </a:lnTo>
                <a:lnTo>
                  <a:pt x="305333" y="259168"/>
                </a:lnTo>
                <a:lnTo>
                  <a:pt x="350329" y="281482"/>
                </a:lnTo>
                <a:lnTo>
                  <a:pt x="395122" y="304406"/>
                </a:lnTo>
                <a:lnTo>
                  <a:pt x="572973" y="398449"/>
                </a:lnTo>
                <a:lnTo>
                  <a:pt x="639025" y="432714"/>
                </a:lnTo>
                <a:lnTo>
                  <a:pt x="658177" y="441032"/>
                </a:lnTo>
                <a:lnTo>
                  <a:pt x="680046" y="445185"/>
                </a:lnTo>
                <a:lnTo>
                  <a:pt x="709853" y="443826"/>
                </a:lnTo>
                <a:lnTo>
                  <a:pt x="735177" y="440524"/>
                </a:lnTo>
                <a:lnTo>
                  <a:pt x="760768" y="436587"/>
                </a:lnTo>
                <a:lnTo>
                  <a:pt x="786244" y="432244"/>
                </a:lnTo>
                <a:lnTo>
                  <a:pt x="1403540" y="324802"/>
                </a:lnTo>
                <a:lnTo>
                  <a:pt x="1407464" y="324802"/>
                </a:lnTo>
                <a:lnTo>
                  <a:pt x="1409674" y="322567"/>
                </a:lnTo>
                <a:lnTo>
                  <a:pt x="1411909" y="322567"/>
                </a:lnTo>
                <a:lnTo>
                  <a:pt x="1413598" y="320903"/>
                </a:lnTo>
                <a:lnTo>
                  <a:pt x="1411046" y="312508"/>
                </a:lnTo>
                <a:lnTo>
                  <a:pt x="1405851" y="307975"/>
                </a:lnTo>
                <a:lnTo>
                  <a:pt x="1397825" y="305739"/>
                </a:lnTo>
                <a:lnTo>
                  <a:pt x="1386840" y="304215"/>
                </a:lnTo>
                <a:lnTo>
                  <a:pt x="1378483" y="304215"/>
                </a:lnTo>
                <a:lnTo>
                  <a:pt x="1372349" y="301993"/>
                </a:lnTo>
                <a:lnTo>
                  <a:pt x="1366215" y="301993"/>
                </a:lnTo>
                <a:lnTo>
                  <a:pt x="1362316" y="300329"/>
                </a:lnTo>
                <a:lnTo>
                  <a:pt x="1333652" y="296392"/>
                </a:lnTo>
                <a:lnTo>
                  <a:pt x="1222375" y="278498"/>
                </a:lnTo>
                <a:lnTo>
                  <a:pt x="1186802" y="273634"/>
                </a:lnTo>
                <a:lnTo>
                  <a:pt x="1147508" y="266128"/>
                </a:lnTo>
                <a:lnTo>
                  <a:pt x="1098486" y="257492"/>
                </a:lnTo>
                <a:lnTo>
                  <a:pt x="1050315" y="249682"/>
                </a:lnTo>
                <a:lnTo>
                  <a:pt x="1013510" y="244703"/>
                </a:lnTo>
                <a:lnTo>
                  <a:pt x="1005166" y="242493"/>
                </a:lnTo>
                <a:lnTo>
                  <a:pt x="999045" y="242493"/>
                </a:lnTo>
                <a:lnTo>
                  <a:pt x="992911" y="240804"/>
                </a:lnTo>
                <a:lnTo>
                  <a:pt x="974204" y="238785"/>
                </a:lnTo>
                <a:lnTo>
                  <a:pt x="915885" y="229311"/>
                </a:lnTo>
                <a:lnTo>
                  <a:pt x="893737" y="226352"/>
                </a:lnTo>
                <a:lnTo>
                  <a:pt x="870242" y="222567"/>
                </a:lnTo>
                <a:lnTo>
                  <a:pt x="844969" y="217728"/>
                </a:lnTo>
                <a:lnTo>
                  <a:pt x="825563" y="207899"/>
                </a:lnTo>
                <a:lnTo>
                  <a:pt x="819632" y="189090"/>
                </a:lnTo>
                <a:lnTo>
                  <a:pt x="830948" y="181762"/>
                </a:lnTo>
                <a:lnTo>
                  <a:pt x="841629" y="180060"/>
                </a:lnTo>
                <a:lnTo>
                  <a:pt x="853160" y="181902"/>
                </a:lnTo>
                <a:lnTo>
                  <a:pt x="866978" y="185191"/>
                </a:lnTo>
                <a:lnTo>
                  <a:pt x="1415808" y="273634"/>
                </a:lnTo>
                <a:lnTo>
                  <a:pt x="1428064" y="276136"/>
                </a:lnTo>
                <a:lnTo>
                  <a:pt x="1439075" y="279120"/>
                </a:lnTo>
                <a:lnTo>
                  <a:pt x="1447787" y="284505"/>
                </a:lnTo>
                <a:lnTo>
                  <a:pt x="1453159" y="294208"/>
                </a:lnTo>
                <a:lnTo>
                  <a:pt x="1453159" y="466610"/>
                </a:lnTo>
                <a:lnTo>
                  <a:pt x="1444777" y="470763"/>
                </a:lnTo>
                <a:lnTo>
                  <a:pt x="1440472" y="477329"/>
                </a:lnTo>
                <a:lnTo>
                  <a:pt x="1438884" y="486168"/>
                </a:lnTo>
                <a:lnTo>
                  <a:pt x="1438656" y="497205"/>
                </a:lnTo>
                <a:lnTo>
                  <a:pt x="1440230" y="508076"/>
                </a:lnTo>
                <a:lnTo>
                  <a:pt x="1443672" y="514934"/>
                </a:lnTo>
                <a:lnTo>
                  <a:pt x="1447126" y="521690"/>
                </a:lnTo>
                <a:lnTo>
                  <a:pt x="1448689" y="532257"/>
                </a:lnTo>
                <a:lnTo>
                  <a:pt x="1448015" y="546061"/>
                </a:lnTo>
                <a:lnTo>
                  <a:pt x="1446250" y="553808"/>
                </a:lnTo>
                <a:lnTo>
                  <a:pt x="1443761" y="560095"/>
                </a:lnTo>
                <a:lnTo>
                  <a:pt x="1440891" y="569518"/>
                </a:lnTo>
                <a:lnTo>
                  <a:pt x="1409674" y="764171"/>
                </a:lnTo>
                <a:lnTo>
                  <a:pt x="1443228" y="777773"/>
                </a:lnTo>
                <a:lnTo>
                  <a:pt x="1487068" y="780440"/>
                </a:lnTo>
                <a:lnTo>
                  <a:pt x="1526197" y="774966"/>
                </a:lnTo>
                <a:lnTo>
                  <a:pt x="1545628" y="764171"/>
                </a:lnTo>
                <a:lnTo>
                  <a:pt x="1542681" y="732586"/>
                </a:lnTo>
                <a:lnTo>
                  <a:pt x="1533728" y="666292"/>
                </a:lnTo>
                <a:lnTo>
                  <a:pt x="1523619" y="599147"/>
                </a:lnTo>
                <a:lnTo>
                  <a:pt x="1517218" y="565061"/>
                </a:lnTo>
                <a:lnTo>
                  <a:pt x="1510372" y="551281"/>
                </a:lnTo>
                <a:lnTo>
                  <a:pt x="1506702" y="539470"/>
                </a:lnTo>
                <a:lnTo>
                  <a:pt x="1507744" y="527672"/>
                </a:lnTo>
                <a:lnTo>
                  <a:pt x="1514983" y="513892"/>
                </a:lnTo>
                <a:lnTo>
                  <a:pt x="1517916" y="503897"/>
                </a:lnTo>
                <a:lnTo>
                  <a:pt x="1518399" y="491921"/>
                </a:lnTo>
                <a:lnTo>
                  <a:pt x="1517726" y="481203"/>
                </a:lnTo>
                <a:lnTo>
                  <a:pt x="1517218" y="474967"/>
                </a:lnTo>
                <a:lnTo>
                  <a:pt x="1514983" y="470509"/>
                </a:lnTo>
                <a:lnTo>
                  <a:pt x="1512773" y="470509"/>
                </a:lnTo>
                <a:lnTo>
                  <a:pt x="1506639" y="466610"/>
                </a:lnTo>
                <a:lnTo>
                  <a:pt x="1504403" y="466610"/>
                </a:lnTo>
                <a:lnTo>
                  <a:pt x="1504403" y="306451"/>
                </a:lnTo>
                <a:lnTo>
                  <a:pt x="1590001" y="291426"/>
                </a:lnTo>
                <a:lnTo>
                  <a:pt x="1640192" y="283298"/>
                </a:lnTo>
                <a:lnTo>
                  <a:pt x="1667662" y="279755"/>
                </a:lnTo>
                <a:lnTo>
                  <a:pt x="1673948" y="277152"/>
                </a:lnTo>
                <a:lnTo>
                  <a:pt x="1682432" y="275640"/>
                </a:lnTo>
                <a:lnTo>
                  <a:pt x="1691322" y="274662"/>
                </a:lnTo>
                <a:lnTo>
                  <a:pt x="1717979" y="270979"/>
                </a:lnTo>
                <a:lnTo>
                  <a:pt x="1738147" y="267030"/>
                </a:lnTo>
                <a:lnTo>
                  <a:pt x="1758721" y="262763"/>
                </a:lnTo>
                <a:lnTo>
                  <a:pt x="1779104" y="259168"/>
                </a:lnTo>
                <a:lnTo>
                  <a:pt x="1818932" y="253123"/>
                </a:lnTo>
                <a:lnTo>
                  <a:pt x="1842401" y="248297"/>
                </a:lnTo>
                <a:lnTo>
                  <a:pt x="1855419" y="242493"/>
                </a:lnTo>
                <a:close/>
              </a:path>
            </a:pathLst>
          </a:custGeom>
          <a:solidFill>
            <a:srgbClr val="00A2D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4480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3859</Words>
  <Application>Microsoft Office PowerPoint</Application>
  <PresentationFormat>Экран (4:3)</PresentationFormat>
  <Paragraphs>635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Евтихеева Нина Григорьевна</cp:lastModifiedBy>
  <cp:revision>280</cp:revision>
  <dcterms:created xsi:type="dcterms:W3CDTF">2022-10-23T01:26:36Z</dcterms:created>
  <dcterms:modified xsi:type="dcterms:W3CDTF">2023-10-31T13:40:46Z</dcterms:modified>
</cp:coreProperties>
</file>