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F6"/>
    <a:srgbClr val="5A4D44"/>
    <a:srgbClr val="786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65"/>
  </p:normalViewPr>
  <p:slideViewPr>
    <p:cSldViewPr snapToGrid="0" snapToObjects="1">
      <p:cViewPr varScale="1">
        <p:scale>
          <a:sx n="90" d="100"/>
          <a:sy n="90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8D2A80-DF4C-1049-B27C-A43542AF94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145765-37D9-CE4D-A90D-82D94B413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D936D-F686-0E43-A1CF-4C9418D5C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C93BC-A27D-0843-9376-45E52BFDC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73419-0E9D-9B43-A22A-034AC18CD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CF746-5523-F241-BF1E-B2AAC44B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851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3EDD-0F18-C54E-A01A-3D2B4F3E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C4219-3C8F-DE4C-A72C-81448D35A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FE9D6-19C0-7943-BA05-FA36A36CA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CFDC0-CD5C-774E-A4B8-EE0B9B47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A96DE-CA51-2F4B-8319-98A816506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500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245E-BB81-0A47-8D81-4D359F8E9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40273-D916-6948-B120-04F39358E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4ED3C-3E40-3D42-8F4F-20FAD4D29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31BAB-6A48-6C46-92DD-BA0721C7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8CD61-874D-1548-8287-2B6261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492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385D8-708A-4845-9435-55BE8580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331C9-ED19-324A-A9BF-61E9536387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959D8-9183-9340-95F6-C427B1581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5AE33-938B-5D40-A7FA-4F4F9D86B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9781A-5E5F-E048-9692-8CA49FA72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B7807-3150-714D-B65F-C246A268B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77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89F0-9301-8047-BB42-09F1FB505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385CA-0FA8-5C41-AC8E-56AAEE9CE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E0324-0767-2F4F-AE3C-3C7A3D07D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D88226-8891-0F49-8744-638E15987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8446E-A3E1-2846-9A8B-01E5DFD99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846D90-8C20-9946-BF66-A0E74CD8F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767347-F374-094E-BDCD-AB2E226B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9BD165-FB01-C94F-A33A-B3251326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3381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4DE2-CD27-6C48-83DB-596F6662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B95A3-03DB-CF41-AC0D-24404FDC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95D83-D72A-A549-9CE8-14AB7E197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883C7F-A824-794D-B508-2FC54472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208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9F0FCC-2459-FD43-BECC-6D0630180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FDFED-6E2B-CC47-9714-FF764F0EA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4941C-1077-BD4C-87E8-F410E70B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057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C939-4CDE-084C-AEB3-C392ED0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CEB78-567B-A547-8673-9E87497BA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814FE-689B-384A-9799-1D83647CF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07883-1F63-1C4E-84A0-89C7E7E8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95DD9-7EAF-D34C-A7C2-561FCE8B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14AA9-5EF1-0249-BA52-515E7D900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984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7154-A8D6-9A49-93EC-F4DA80C2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EA9255-E8F3-134C-AC41-CA299F143F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EECA1-2414-FB4D-9E37-86D4B93D7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9B27F-6BEA-4B44-B718-F8A7918A3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4FB63-0DE9-314F-B5CE-C128BF48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6C7F0-BA0B-4C4F-92DC-EB0E2106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821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E7D08-4390-FA4D-AA49-E6F08CA8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E07B79-4F55-7944-8C8F-AC4AB3CCD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94056-DE2A-9545-9B17-DDC99CF3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E0E41-11CF-0E49-97E1-D4CFF00E6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C1DA0-44B3-9F46-AD19-501FA302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280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C84AC9-B321-594A-96A2-8D5AD04FDD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3D5631-19CD-A14E-8338-306E6F6ADB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25ECC-7C39-7940-AAE2-37D15668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DF080-6788-2A4A-8E8C-71D64D765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BE318-D177-5C4E-A640-D69939B15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910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9C96C6-3409-EC42-8FA7-624C7BB1A4F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015B8A-B3BE-9F4B-8F20-B3BDD084A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654"/>
            <a:ext cx="10515600" cy="688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EBAD9-2410-A747-8A5C-66BE212FA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5E73A-8AAD-BC4A-AD04-C51CB50FC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4550D-6240-DA44-BC6B-C60233C5E0FC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5E4B8-997C-2C4B-95A0-071C30662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C5796-3456-3F4B-99C7-261210E73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79FA2-8A00-8940-B1C0-7B7C5A4021FE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23C3BE-655F-1641-AA1E-473D1456C4BA}"/>
              </a:ext>
            </a:extLst>
          </p:cNvPr>
          <p:cNvSpPr/>
          <p:nvPr userDrawn="1"/>
        </p:nvSpPr>
        <p:spPr>
          <a:xfrm>
            <a:off x="0" y="1825625"/>
            <a:ext cx="12192000" cy="5032375"/>
          </a:xfrm>
          <a:prstGeom prst="rect">
            <a:avLst/>
          </a:prstGeom>
          <a:gradFill flip="none" rotWithShape="1">
            <a:gsLst>
              <a:gs pos="0">
                <a:srgbClr val="FEFAF6">
                  <a:alpha val="0"/>
                </a:srgbClr>
              </a:gs>
              <a:gs pos="100000">
                <a:srgbClr val="FEFAF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445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F7531-0FD9-E145-8FF3-4AEBD6F42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8641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7200" b="1" dirty="0">
                <a:solidFill>
                  <a:srgbClr val="5A4D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Этнографический альбом- труд </a:t>
            </a:r>
            <a:r>
              <a:rPr lang="ru-RU" sz="7200" b="1" dirty="0" err="1">
                <a:solidFill>
                  <a:srgbClr val="5A4D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И.Бичурина</a:t>
            </a:r>
            <a:endParaRPr lang="uk-UA" sz="7200" b="1" dirty="0">
              <a:solidFill>
                <a:srgbClr val="5A4D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1972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Пыркова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Раиса Геннадьевна,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Сорокина Елена Александровна,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МБОУ «СОШ №6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r"/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Чебоксары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510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2" y="1676840"/>
            <a:ext cx="3585727" cy="4423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9932" y="3321795"/>
            <a:ext cx="2546624" cy="3257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3994425" y="1592173"/>
            <a:ext cx="7459132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Основоположник российского востоковедения, которое, благодаря его замечательным трудам, в первой половине XIX в. заняло ведущее положение в мировой ориенталистике, выдающийся ученый мирового ранга, является национальной гордостью нашего народа.</a:t>
            </a:r>
            <a:endParaRPr lang="ru-RU" dirty="0">
              <a:solidFill>
                <a:srgbClr val="5A4D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2055579" y="-198007"/>
            <a:ext cx="6724353" cy="1432923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indent="444500" algn="ctr"/>
            <a:r>
              <a:rPr lang="ru-RU" altLang="zh-CN" sz="2800" b="1" cap="all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УЧЕНЫЙ ЧУВАШСКОГО НАРОДА</a:t>
            </a:r>
          </a:p>
          <a:p>
            <a:pPr indent="444500" algn="ctr"/>
            <a:r>
              <a:rPr lang="ru-RU" altLang="zh-CN" sz="2800" b="1" cap="all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НИКИТА ЯКОВЛЕВИЧ БИЧУРИН</a:t>
            </a:r>
            <a:endParaRPr lang="zh-CN" altLang="en-US" sz="2800" b="1" cap="all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985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07611" y="1822910"/>
            <a:ext cx="104024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Официально в Китае насчитывается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национальностей. Так как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ханьцы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составляют примерно 91,11 % населения страны, остальные народы обычно называют национальными меньшинствами. По состоянию на 2020 г. их доля в населении составила 8,89%.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На практике многие малые этноязыковые группы объединены с более крупными и реальное число этнических групп заметно выше. Так, согласно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Ethnologue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Китае насчитывается 299 языков - 298 живых и один исчезнувший 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чжурчжэньский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27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07611" y="1489624"/>
            <a:ext cx="104024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Хотя большинство жителей южных провинций Китая говорят на китайских диалектах, значительно отличающихся от официального стандарта, основанного на северных диалектах 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кантонцы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жители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Фуцзяни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хакка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 т. д.), они рассматриваются официально не как отдельные национальности, а как часть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ханьской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национальности.</a:t>
            </a:r>
          </a:p>
          <a:p>
            <a:pPr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отдельные периоды число официально признанных групп отличалось. Так, при переписи 1953 года было указано 41 национальное меньшинство. А при переписи 1964 года было зарегистрировано 183 национальных меньшинства, из которых правительство признало только 54. Из оставшихся 129 народов 74 были включены в состав признанных 54, в то время как 23 были классифицированы как «другие» и 32 как «сомнительные».</a:t>
            </a:r>
          </a:p>
          <a:p>
            <a:pPr indent="0" algn="just">
              <a:buNone/>
              <a:tabLst>
                <a:tab pos="444500" algn="l"/>
              </a:tabLs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свою очередь, правительства специальных административных районов Гонконг и Макао также не делают различия между многими этническими группами Китая.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369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2546647" y="-140644"/>
            <a:ext cx="6724353" cy="1432923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indent="444500" algn="ctr"/>
            <a:r>
              <a:rPr lang="ru-RU" altLang="zh-CN" sz="2800" b="1" cap="all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Бичурин в Китае</a:t>
            </a:r>
            <a:endParaRPr lang="zh-CN" altLang="en-US" sz="2800" b="1" cap="all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4190978" y="2070737"/>
            <a:ext cx="7459132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1807 г. отец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Иакинф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назначен на должность начальника девятой духовной миссии в Китай и архимандритом Сретенского монастыря в Пекине.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июля 1807 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Иакинф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члены миссии выехали из Иркутска в Пекин.</a:t>
            </a:r>
            <a:endParaRPr lang="ru-RU" dirty="0">
              <a:solidFill>
                <a:srgbClr val="5A4D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40" y="1709158"/>
            <a:ext cx="3681780" cy="4249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6709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19111" y="1038805"/>
            <a:ext cx="1064101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После прибытия в Пекин Бичурин стал осваивать разговорный и письменный китайский язык. Изучал материалы по истории, географии, этнографии, медицине и другим областям знаний народов Китая, Маньчжурии, Монголии, Туркестана.</a:t>
            </a:r>
            <a:endParaRPr lang="ru-RU" dirty="0">
              <a:solidFill>
                <a:srgbClr val="5A4D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559" y="3362635"/>
            <a:ext cx="4395304" cy="3157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19111" y="3936420"/>
            <a:ext cx="571729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Перевел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Четверокнижие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 - классический учебник на второй ступени обучения в китайской школе</a:t>
            </a:r>
            <a:endParaRPr lang="ru-RU" dirty="0">
              <a:solidFill>
                <a:srgbClr val="5A4D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8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2546647" y="-140644"/>
            <a:ext cx="6724353" cy="1432923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sz="28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китаеведение делит народности  </a:t>
            </a:r>
          </a:p>
          <a:p>
            <a:pPr algn="ctr"/>
            <a:r>
              <a:rPr lang="ru-RU" sz="28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следующие  группы: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991619" y="5857581"/>
            <a:ext cx="5921645" cy="7150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Народы Китая хорошо представлены  на картине в Музее китайских иероглифов,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Аньян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КНР.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179720"/>
              </p:ext>
            </p:extLst>
          </p:nvPr>
        </p:nvGraphicFramePr>
        <p:xfrm>
          <a:off x="999857" y="1965535"/>
          <a:ext cx="9101272" cy="3221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0636">
                  <a:extLst>
                    <a:ext uri="{9D8B030D-6E8A-4147-A177-3AD203B41FA5}">
                      <a16:colId xmlns:a16="http://schemas.microsoft.com/office/drawing/2014/main" val="3649217836"/>
                    </a:ext>
                  </a:extLst>
                </a:gridCol>
                <a:gridCol w="4550636">
                  <a:extLst>
                    <a:ext uri="{9D8B030D-6E8A-4147-A177-3AD203B41FA5}">
                      <a16:colId xmlns:a16="http://schemas.microsoft.com/office/drawing/2014/main" val="1975539858"/>
                    </a:ext>
                  </a:extLst>
                </a:gridCol>
              </a:tblGrid>
              <a:tr h="7197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Китайские народы- 2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ханьцзы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хуэньцзу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Тибето-бирманский либо китайский народ -1 бай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332697"/>
                  </a:ext>
                </a:extLst>
              </a:tr>
              <a:tr h="417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Тибето-бирманские народы -16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Тайские народы  - 7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685158"/>
                  </a:ext>
                </a:extLst>
              </a:tr>
              <a:tr h="417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Кадайские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народы  - 1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Народы ли - 1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07639"/>
                  </a:ext>
                </a:extLst>
              </a:tr>
              <a:tr h="417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Народы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мяо-яо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- 3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Мон-кхмерские народы - 4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685315"/>
                  </a:ext>
                </a:extLst>
              </a:tr>
              <a:tr h="417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Монгольские народы -5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Тюркские народы -7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27350"/>
                  </a:ext>
                </a:extLst>
              </a:tr>
              <a:tr h="417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Тюркские народы - 6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Тайваньские народы -1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887862"/>
                  </a:ext>
                </a:extLst>
              </a:tr>
              <a:tr h="417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Индоевропейские народы -2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Памирские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таджики и русские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693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5196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07611" y="1626357"/>
            <a:ext cx="104024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Понятно, что народы появляются и исчезают, ассимилируют.  </a:t>
            </a:r>
          </a:p>
          <a:p>
            <a:pPr marL="0" indent="4445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«Этнографическом альбоме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Иакинфа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Бичурина представлены 30 народностей. </a:t>
            </a:r>
          </a:p>
          <a:p>
            <a:pPr marL="0" indent="4445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44450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такие народы:</a:t>
            </a:r>
          </a:p>
          <a:p>
            <a:pPr marL="0" indent="4445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Олуньчо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ЦирынЪ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Куп-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куньска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Фячка-фянь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Кэнха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Кянляска-кянласец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Цисинька-ЦисинЪ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Хячже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хячженец-хячженка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Крествянча-лоюванский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—крестьянин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Крествянка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Гутьянвский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крестьянин</a:t>
            </a:r>
          </a:p>
          <a:p>
            <a:pPr marL="0" indent="4445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Тайванский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Дацвилянин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Фыншанский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иноземец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Чжулоснаго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Слолунский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Ижинхуасного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уезда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иноземец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Чжанхуаский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иноземец</a:t>
            </a:r>
          </a:p>
          <a:p>
            <a:pPr marL="0" indent="4445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Дэхуаский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Чжучжаньский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иноземец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ШаньЧжумасский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иноземец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Нэшианвалисский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иноземец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Чжанхушинаго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4445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Югунайский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ХунликО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Цьзинчжуский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Аньхуаскин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Мояоили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ЦинЪзанвский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45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Мояоска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Былинский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Мояао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Туземка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Бышунский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Туземец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ХошанЪ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96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07611" y="1882731"/>
            <a:ext cx="104024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«Первый альбом»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Иакинфа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Бичурина звучит так:</a:t>
            </a:r>
          </a:p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название: «О народах, обитающих по берегам Амура от реки Уссури до устья его, по всему берегу Восточного моря от пределов Кореи до границы Российской и по всем островам вдоль сего берега лежащим». </a:t>
            </a:r>
          </a:p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Альбом был издан Российской национальной библиотекой (РНБ) в 2010 году. Это факсимильное воспроизведение рукописи, которая хранилась в фондах РНБ с 1822 года. Здесь приведены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нетрадицирнные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источники по истории Китая династии Цин ( 1644-1911). Серия издана под редакцией академика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В.С.Мясникова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Санкт-Петербурге. </a:t>
            </a:r>
          </a:p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Альбом содержит 57 цветных рисунков, на которых изображены мужчина и женщина в национальных костюмах.  </a:t>
            </a:r>
          </a:p>
          <a:p>
            <a:pPr marL="0" indent="44450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94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922" y="1760078"/>
            <a:ext cx="3343742" cy="4448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484" y="1590844"/>
            <a:ext cx="3248478" cy="4515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923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631" y="1622924"/>
            <a:ext cx="2743583" cy="413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377" y="1622923"/>
            <a:ext cx="2397191" cy="413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301" y="1618160"/>
            <a:ext cx="2105319" cy="4143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5298" y="1618160"/>
            <a:ext cx="2781688" cy="413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9656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54" y="1633985"/>
            <a:ext cx="2086266" cy="3162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482" y="3303614"/>
            <a:ext cx="2191056" cy="3191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599" y="1704486"/>
            <a:ext cx="2257740" cy="3162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401" y="3303614"/>
            <a:ext cx="2486372" cy="3077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395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707611" y="1882731"/>
            <a:ext cx="104024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Аннотации к рисункам выполнены самим Бичуриным и представляют собой перевод с китайского ксилографического издания XVIII века «Изображение данников августейшей Цин».  </a:t>
            </a:r>
          </a:p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Издание сопровождается сборником научных статей, посвящённых жизни и трудам учёного, а также самому альбому. </a:t>
            </a:r>
          </a:p>
          <a:p>
            <a:pPr marL="0" indent="4445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Были еще и «Второй! И «Третий альбомы». Но самое глубокое изучение особенностей народов Китая отражено именно в «Первом « альбоме, где автор показал черты лица, фрагменты, детали одежды. Им была проведена огромная работа. Более всего ему встречались тибето-бирманские и тайские народы,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мяо-яо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мон-кхмерские, такие как ХЯЧЖЕ, ТАЙВАНСКИЕ ИНОЗЕМЦЫ, ЧЖУЧЖУАНСКИЕ (они выделены в несколько подгрупп),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Мояоско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Мояо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Цзинь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(вьетнамский).  Эти шесть народностей и сейчас обозначены в  современных источниках Китая. </a:t>
            </a:r>
          </a:p>
          <a:p>
            <a:pPr marL="0" indent="44450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24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2546647" y="-140644"/>
            <a:ext cx="6724353" cy="1432923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indent="444500" algn="ctr"/>
            <a:r>
              <a:rPr lang="ru-RU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ЗНАЧЕНИЕ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572569" y="2056300"/>
            <a:ext cx="11188637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Эти альбомы - ценный исторический источник, который позволяет увидеть культуру народов Азии глазами современника эпохи их активного изучения. Они демонстрируют не только художественный талант Бичурина, но и его глубокую эрудицию в области китайской культуры и истории. Издания альбомов, подготовленные специалистами РНБ, открыли широкому кругу читателей уникальный материал для изучения этнографии Востока.  Китайский, русский, чувашский народы, да и весь мир  благодарны великому Бичурину за его огромный труд и наследие.</a:t>
            </a:r>
          </a:p>
        </p:txBody>
      </p:sp>
    </p:spTree>
    <p:extLst>
      <p:ext uri="{BB962C8B-B14F-4D97-AF65-F5344CB8AC3E}">
        <p14:creationId xmlns:p14="http://schemas.microsoft.com/office/powerpoint/2010/main" val="4117019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9">
            <a:extLst>
              <a:ext uri="{FF2B5EF4-FFF2-40B4-BE49-F238E27FC236}">
                <a16:creationId xmlns:a16="http://schemas.microsoft.com/office/drawing/2014/main" id="{108ECC95-6066-4747-B120-A12EC72C6F10}"/>
              </a:ext>
            </a:extLst>
          </p:cNvPr>
          <p:cNvSpPr txBox="1"/>
          <p:nvPr/>
        </p:nvSpPr>
        <p:spPr>
          <a:xfrm>
            <a:off x="2546647" y="-140644"/>
            <a:ext cx="6724353" cy="1432923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indent="444500" algn="ctr"/>
            <a:r>
              <a:rPr lang="ru-RU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lt"/>
              </a:rPr>
              <a:t>НАГРАДЫ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478565" y="1517915"/>
            <a:ext cx="11188637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Четырежды лауреат Демидовской премии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(1834, 1837, 1842, 1849)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Член-корреспондент Российской академии наук (1828)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Действительный член Азиатского общества в Париже (1831)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 Азиатского департамента МИД Российской империи (1826)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Почётный библиотекарь Императорской публичной библиотеки в Петербурге (1829)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Почётный член ряда зарубежных академий, миссионер и путешественник, историк, этнограф, востоковед, литератор, рисовальщик, энциклопедист - и неутомимый труженик на поприще науки.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207" y="34803"/>
            <a:ext cx="2638793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49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478565" y="2056300"/>
            <a:ext cx="11188637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https://ru.wikipedia.org/wiki/Народы_Китая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Этнографический альбом. Из коллекции в музее Бичурина пос. Кугеси.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Иван Валерьевич. Развитие демографической политики КПК в отношении малых народов Китая (1949-2021 гг.) // Россия и АТР. - 2024. -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3. - С. 84-105. - ISSN 1026-8804. Архивировано 9 декабря 2024 года. https://cyberleninka.ru/article/n/razvitie-demograficheskoy-politiki-kpk-v-otnoshenii-malyh-narodov-kitaya-1949-2021-gg</a:t>
            </a:r>
          </a:p>
        </p:txBody>
      </p:sp>
    </p:spTree>
    <p:extLst>
      <p:ext uri="{BB962C8B-B14F-4D97-AF65-F5344CB8AC3E}">
        <p14:creationId xmlns:p14="http://schemas.microsoft.com/office/powerpoint/2010/main" val="2322340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ubtitle 2">
            <a:extLst>
              <a:ext uri="{FF2B5EF4-FFF2-40B4-BE49-F238E27FC236}">
                <a16:creationId xmlns:a16="http://schemas.microsoft.com/office/drawing/2014/main" id="{44736BB8-8920-DE40-BA79-2A997F84786A}"/>
              </a:ext>
            </a:extLst>
          </p:cNvPr>
          <p:cNvSpPr txBox="1">
            <a:spLocks/>
          </p:cNvSpPr>
          <p:nvPr/>
        </p:nvSpPr>
        <p:spPr>
          <a:xfrm>
            <a:off x="478565" y="2056300"/>
            <a:ext cx="11188637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9816" y="2674953"/>
            <a:ext cx="78861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5A4D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773720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49082"/>
      </a:accent1>
      <a:accent2>
        <a:srgbClr val="B27B39"/>
      </a:accent2>
      <a:accent3>
        <a:srgbClr val="849797"/>
      </a:accent3>
      <a:accent4>
        <a:srgbClr val="DBB09C"/>
      </a:accent4>
      <a:accent5>
        <a:srgbClr val="84A1AB"/>
      </a:accent5>
      <a:accent6>
        <a:srgbClr val="988A7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1038</Words>
  <Application>Microsoft Office PowerPoint</Application>
  <PresentationFormat>Широкоэкранный</PresentationFormat>
  <Paragraphs>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Этнографический альбом- труд И.Бичурина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16</cp:revision>
  <dcterms:created xsi:type="dcterms:W3CDTF">2024-04-25T08:09:00Z</dcterms:created>
  <dcterms:modified xsi:type="dcterms:W3CDTF">2026-09-08T09:25:35Z</dcterms:modified>
</cp:coreProperties>
</file>